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68" r:id="rId3"/>
    <p:sldId id="391" r:id="rId4"/>
    <p:sldId id="257" r:id="rId5"/>
    <p:sldId id="306" r:id="rId6"/>
    <p:sldId id="380" r:id="rId7"/>
    <p:sldId id="392" r:id="rId8"/>
    <p:sldId id="258" r:id="rId9"/>
    <p:sldId id="399" r:id="rId10"/>
    <p:sldId id="400" r:id="rId11"/>
    <p:sldId id="401" r:id="rId12"/>
    <p:sldId id="402" r:id="rId13"/>
    <p:sldId id="412" r:id="rId14"/>
    <p:sldId id="403" r:id="rId15"/>
    <p:sldId id="404" r:id="rId16"/>
    <p:sldId id="405" r:id="rId17"/>
    <p:sldId id="389" r:id="rId18"/>
    <p:sldId id="388" r:id="rId19"/>
    <p:sldId id="390" r:id="rId20"/>
    <p:sldId id="408" r:id="rId21"/>
    <p:sldId id="409" r:id="rId22"/>
    <p:sldId id="410" r:id="rId23"/>
    <p:sldId id="406" r:id="rId24"/>
    <p:sldId id="381" r:id="rId25"/>
    <p:sldId id="407" r:id="rId26"/>
    <p:sldId id="413" r:id="rId27"/>
    <p:sldId id="411" r:id="rId28"/>
    <p:sldId id="289" r:id="rId29"/>
    <p:sldId id="332" r:id="rId30"/>
    <p:sldId id="366"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BFF"/>
    <a:srgbClr val="BDD6EE"/>
    <a:srgbClr val="F0EE20"/>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93"/>
    <p:restoredTop sz="94674"/>
  </p:normalViewPr>
  <p:slideViewPr>
    <p:cSldViewPr snapToGrid="0" snapToObjects="1">
      <p:cViewPr varScale="1">
        <p:scale>
          <a:sx n="109" d="100"/>
          <a:sy n="109" d="100"/>
        </p:scale>
        <p:origin x="216" y="50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37A8C-F72F-1E45-872B-A58821DB5BEC}" type="datetimeFigureOut">
              <a:rPr kumimoji="1" lang="zh-CN" altLang="en-US" smtClean="0"/>
              <a:t>2019/4/9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080796-9B34-0C44-A7F3-953B93313F33}" type="slidenum">
              <a:rPr kumimoji="1" lang="zh-CN" altLang="en-US" smtClean="0"/>
              <a:t>‹#›</a:t>
            </a:fld>
            <a:endParaRPr kumimoji="1" lang="zh-CN" altLang="en-US"/>
          </a:p>
        </p:txBody>
      </p:sp>
    </p:spTree>
    <p:extLst>
      <p:ext uri="{BB962C8B-B14F-4D97-AF65-F5344CB8AC3E}">
        <p14:creationId xmlns:p14="http://schemas.microsoft.com/office/powerpoint/2010/main" val="291794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4080796-9B34-0C44-A7F3-953B93313F33}" type="slidenum">
              <a:rPr kumimoji="1" lang="zh-CN" altLang="en-US" smtClean="0"/>
              <a:t>27</a:t>
            </a:fld>
            <a:endParaRPr kumimoji="1" lang="zh-CN" altLang="en-US"/>
          </a:p>
        </p:txBody>
      </p:sp>
    </p:spTree>
    <p:extLst>
      <p:ext uri="{BB962C8B-B14F-4D97-AF65-F5344CB8AC3E}">
        <p14:creationId xmlns:p14="http://schemas.microsoft.com/office/powerpoint/2010/main" val="80777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61A5F-004C-884A-A284-3D5313EEBAE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29475C7-F4C7-B64D-B63D-A84841D162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3390B1-A636-6044-82AF-E8F7DE4208C2}"/>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7FE3FEA2-7B39-9E49-AE29-C1F83F3B1D6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CB61C79-58BF-C945-AB3E-327A72272F45}"/>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72316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3DE1FF-27F3-AD40-B6D1-7616573C924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EE618DB-9912-9247-B7B2-0359B71E0BE1}"/>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0AC14B7-EA99-4A4D-9DAB-AF41CDF4586B}"/>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3DA42C4E-EF30-4144-90F0-52B22A098C4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AC06A35-DB51-F648-B7BB-21A78A6253B6}"/>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257677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F0579C-447C-9248-B767-33B8EB7E0D1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E1C070E-2CA3-0847-ABB3-EBD3DE53E0FC}"/>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564401C-074F-5A40-AA9D-1EA21C46BB86}"/>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24AE3AA9-2FC3-B146-B184-AD0362FAD9D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3527EEC-91F2-8A4B-A57A-934167952409}"/>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200799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1141086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Default - Blank">
    <p:spTree>
      <p:nvGrpSpPr>
        <p:cNvPr id="1" name=""/>
        <p:cNvGrpSpPr/>
        <p:nvPr/>
      </p:nvGrpSpPr>
      <p:grpSpPr>
        <a:xfrm>
          <a:off x="0" y="0"/>
          <a:ext cx="0" cy="0"/>
          <a:chOff x="0" y="0"/>
          <a:chExt cx="0" cy="0"/>
        </a:xfrm>
      </p:grpSpPr>
      <p:sp>
        <p:nvSpPr>
          <p:cNvPr id="1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26172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AABD8-B7D9-1145-9140-9DB063B5DB1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FA180F4-E204-4D49-AA55-1D6608DB43D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BDBB74E-7146-9A43-B053-8D4D6566B47C}"/>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458EC315-0126-9B4E-9C98-299DEC2E972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5359D21-26A4-3942-9A7C-444D53164B44}"/>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879460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A0F97-5758-A14B-B7DF-AE46248EF4C7}"/>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C3EC313-2EAA-F54E-B62A-F5EC21FC7C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1D3A3A4-ABB0-D441-A25A-C966B0A94BCD}"/>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CD0DDA22-2FD9-0445-8DE0-F5519BD9F5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59B7707-6ED4-4B4C-9BF0-C1700EEEC3E5}"/>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412299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3F259-717D-6848-97C7-AE77D0E5E70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E8056F1-CFB7-6F4A-AEB7-5360D6134DA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AAC65A2C-9808-684F-BA1A-7E0A6667292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A3B6B6D1-888E-DB49-AFFC-663259BD0122}"/>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6" name="页脚占位符 5">
            <a:extLst>
              <a:ext uri="{FF2B5EF4-FFF2-40B4-BE49-F238E27FC236}">
                <a16:creationId xmlns:a16="http://schemas.microsoft.com/office/drawing/2014/main" id="{9C811E1C-2B29-6848-BE07-42590492AC9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F8030E2-2371-634A-B1FF-0A64C638E55C}"/>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714559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5C9E7-0928-0D45-A866-FE5F1C5082F4}"/>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CC36328-5C06-BD4E-B0FD-4FCE1D3DC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595BC75-A978-7045-A382-9F0515554C38}"/>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BB6E350B-AF4F-124E-ADFB-015B82C796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C15F945-884B-F149-9B8D-EDBF9BD140C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790238E7-B71B-164A-9A85-961D7C730759}"/>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8" name="页脚占位符 7">
            <a:extLst>
              <a:ext uri="{FF2B5EF4-FFF2-40B4-BE49-F238E27FC236}">
                <a16:creationId xmlns:a16="http://schemas.microsoft.com/office/drawing/2014/main" id="{2585267B-941A-3F46-870B-19959DA177B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AAD6813-DE76-7A43-9B81-ABED7CBFB9CE}"/>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2942048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059D4-3ED2-4548-A73E-3C3C90E4FF4E}"/>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619ADC1-F57B-AC41-812F-D8C56F4716F1}"/>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4" name="页脚占位符 3">
            <a:extLst>
              <a:ext uri="{FF2B5EF4-FFF2-40B4-BE49-F238E27FC236}">
                <a16:creationId xmlns:a16="http://schemas.microsoft.com/office/drawing/2014/main" id="{BB2BB72D-BED8-A348-9F24-4EC8B65C630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70901DC-D3C5-184F-A82F-CC2FD42F5D99}"/>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340969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721CDB-2946-B846-9E41-5189A4F3F4C5}"/>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3" name="页脚占位符 2">
            <a:extLst>
              <a:ext uri="{FF2B5EF4-FFF2-40B4-BE49-F238E27FC236}">
                <a16:creationId xmlns:a16="http://schemas.microsoft.com/office/drawing/2014/main" id="{05B13E14-0114-1F4D-853F-F1E89976646F}"/>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833D9756-CB20-B141-9AD4-EFE09B99AD24}"/>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3379266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9A266-0940-514D-857B-768AF06D1C0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A785EAE8-722F-0848-BAFF-7AF45EE454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27501D2B-1918-7742-BFDE-4530DDE22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74361A4-13B1-D44E-BEE6-119CE39F9BAF}"/>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6" name="页脚占位符 5">
            <a:extLst>
              <a:ext uri="{FF2B5EF4-FFF2-40B4-BE49-F238E27FC236}">
                <a16:creationId xmlns:a16="http://schemas.microsoft.com/office/drawing/2014/main" id="{EAE88D76-58B2-4247-8766-A14AFFA952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7B199EA-CFAC-EF4F-8C75-A167D6FA54DB}"/>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022230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A14E1-C511-E34A-8E59-E544964B63C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B427C5A7-2122-1A4B-A44D-7DFB7B6DD2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E6CCADF5-07AD-1C42-AA60-278927C72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D23A567-3B28-FB42-8C85-C58BBD21B20A}"/>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6" name="页脚占位符 5">
            <a:extLst>
              <a:ext uri="{FF2B5EF4-FFF2-40B4-BE49-F238E27FC236}">
                <a16:creationId xmlns:a16="http://schemas.microsoft.com/office/drawing/2014/main" id="{4357C8CC-A955-5446-BE87-778C1699528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6CE9036-70AD-7C44-96ED-9CB52C27ADDB}"/>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604749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E1CD867-F8BA-634D-9B3E-9663D41474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8B28B9B-1D4D-3744-89DB-C53E1665C0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AEAC639-7241-9D43-868B-D7EF033CF0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9AE5B6B5-F9C8-1C42-8A30-0FF3368CE7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E3AF94C-15DE-A748-8ADF-E784EC00C0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648311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D5A45B6-7F16-4340-9278-7C1705FB8BED}"/>
              </a:ext>
            </a:extLst>
          </p:cNvPr>
          <p:cNvSpPr txBox="1"/>
          <p:nvPr/>
        </p:nvSpPr>
        <p:spPr>
          <a:xfrm>
            <a:off x="2792969" y="4087760"/>
            <a:ext cx="6606060" cy="830997"/>
          </a:xfrm>
          <a:prstGeom prst="rect">
            <a:avLst/>
          </a:prstGeom>
          <a:noFill/>
          <a:effectLst>
            <a:outerShdw sx="1000" sy="1000" algn="ctr" rotWithShape="0">
              <a:srgbClr val="000000"/>
            </a:outerShdw>
          </a:effectLst>
        </p:spPr>
        <p:txBody>
          <a:bodyPr wrap="square" rtlCol="0">
            <a:spAutoFit/>
          </a:bodyPr>
          <a:lstStyle/>
          <a:p>
            <a:r>
              <a:rPr kumimoji="1" lang="en-US" altLang="zh-CN" sz="4800" dirty="0">
                <a:solidFill>
                  <a:schemeClr val="bg2">
                    <a:lumMod val="75000"/>
                  </a:schemeClr>
                </a:solidFill>
                <a:latin typeface="PingFang SC Medium" panose="020B0400000000000000" pitchFamily="34" charset="-122"/>
                <a:ea typeface="PingFang SC Medium" panose="020B0400000000000000" pitchFamily="34" charset="-122"/>
              </a:rPr>
              <a:t>G18-</a:t>
            </a:r>
            <a:r>
              <a:rPr kumimoji="1" lang="zh-CN" altLang="en-US" sz="4800" dirty="0">
                <a:solidFill>
                  <a:schemeClr val="bg2">
                    <a:lumMod val="75000"/>
                  </a:schemeClr>
                </a:solidFill>
                <a:latin typeface="PingFang SC Medium" panose="020B0400000000000000" pitchFamily="34" charset="-122"/>
                <a:ea typeface="PingFang SC Medium" panose="020B0400000000000000" pitchFamily="34" charset="-122"/>
              </a:rPr>
              <a:t>立体图形绘制辅助</a:t>
            </a:r>
          </a:p>
        </p:txBody>
      </p:sp>
      <p:pic>
        <p:nvPicPr>
          <p:cNvPr id="8" name="图片 7">
            <a:extLst>
              <a:ext uri="{FF2B5EF4-FFF2-40B4-BE49-F238E27FC236}">
                <a16:creationId xmlns:a16="http://schemas.microsoft.com/office/drawing/2014/main" id="{C3E8AF0A-7862-A246-B666-46585653F01E}"/>
              </a:ext>
            </a:extLst>
          </p:cNvPr>
          <p:cNvPicPr>
            <a:picLocks noChangeAspect="1"/>
          </p:cNvPicPr>
          <p:nvPr/>
        </p:nvPicPr>
        <p:blipFill>
          <a:blip r:embed="rId2"/>
          <a:stretch>
            <a:fillRect/>
          </a:stretch>
        </p:blipFill>
        <p:spPr>
          <a:xfrm>
            <a:off x="4483099" y="874660"/>
            <a:ext cx="3225800" cy="3213100"/>
          </a:xfrm>
          <a:prstGeom prst="rect">
            <a:avLst/>
          </a:prstGeom>
        </p:spPr>
      </p:pic>
    </p:spTree>
    <p:extLst>
      <p:ext uri="{BB962C8B-B14F-4D97-AF65-F5344CB8AC3E}">
        <p14:creationId xmlns:p14="http://schemas.microsoft.com/office/powerpoint/2010/main" val="84171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SPONSIVE LAYOUT">
            <a:extLst>
              <a:ext uri="{FF2B5EF4-FFF2-40B4-BE49-F238E27FC236}">
                <a16:creationId xmlns:a16="http://schemas.microsoft.com/office/drawing/2014/main" id="{C8CF29EB-3D8F-6449-B18B-9EBD08F2146D}"/>
              </a:ext>
            </a:extLst>
          </p:cNvPr>
          <p:cNvSpPr txBox="1"/>
          <p:nvPr/>
        </p:nvSpPr>
        <p:spPr>
          <a:xfrm>
            <a:off x="3147001" y="256432"/>
            <a:ext cx="5897998"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特殊型</a:t>
            </a:r>
            <a:endParaRPr lang="en-US" altLang="zh-CN" sz="4000" spc="300" dirty="0"/>
          </a:p>
        </p:txBody>
      </p:sp>
      <p:sp>
        <p:nvSpPr>
          <p:cNvPr id="4" name="右箭头 3">
            <a:extLst>
              <a:ext uri="{FF2B5EF4-FFF2-40B4-BE49-F238E27FC236}">
                <a16:creationId xmlns:a16="http://schemas.microsoft.com/office/drawing/2014/main" id="{8F70727A-D48A-414C-896F-24535D20194A}"/>
              </a:ext>
            </a:extLst>
          </p:cNvPr>
          <p:cNvSpPr/>
          <p:nvPr/>
        </p:nvSpPr>
        <p:spPr>
          <a:xfrm rot="20358062">
            <a:off x="9814075" y="230865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左箭头 4">
            <a:extLst>
              <a:ext uri="{FF2B5EF4-FFF2-40B4-BE49-F238E27FC236}">
                <a16:creationId xmlns:a16="http://schemas.microsoft.com/office/drawing/2014/main" id="{C148D87B-9190-0946-8F73-F001F1287DC8}"/>
              </a:ext>
            </a:extLst>
          </p:cNvPr>
          <p:cNvSpPr/>
          <p:nvPr/>
        </p:nvSpPr>
        <p:spPr>
          <a:xfrm rot="20412578">
            <a:off x="8472863" y="2791264"/>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上箭头 5">
            <a:extLst>
              <a:ext uri="{FF2B5EF4-FFF2-40B4-BE49-F238E27FC236}">
                <a16:creationId xmlns:a16="http://schemas.microsoft.com/office/drawing/2014/main" id="{D211834D-3057-D244-9414-75039255F51F}"/>
              </a:ext>
            </a:extLst>
          </p:cNvPr>
          <p:cNvSpPr/>
          <p:nvPr/>
        </p:nvSpPr>
        <p:spPr>
          <a:xfrm rot="7075649">
            <a:off x="8733617" y="4206471"/>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下箭头 6">
            <a:extLst>
              <a:ext uri="{FF2B5EF4-FFF2-40B4-BE49-F238E27FC236}">
                <a16:creationId xmlns:a16="http://schemas.microsoft.com/office/drawing/2014/main" id="{7CA347E7-8AF9-1841-B554-BFAB1ACF8DB8}"/>
              </a:ext>
            </a:extLst>
          </p:cNvPr>
          <p:cNvSpPr/>
          <p:nvPr/>
        </p:nvSpPr>
        <p:spPr>
          <a:xfrm rot="6939060">
            <a:off x="9932119" y="4849083"/>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RESPONSIVE LAYOUT">
            <a:extLst>
              <a:ext uri="{FF2B5EF4-FFF2-40B4-BE49-F238E27FC236}">
                <a16:creationId xmlns:a16="http://schemas.microsoft.com/office/drawing/2014/main" id="{0AEE5407-A0A8-4048-887C-207F03E089E4}"/>
              </a:ext>
            </a:extLst>
          </p:cNvPr>
          <p:cNvSpPr txBox="1"/>
          <p:nvPr/>
        </p:nvSpPr>
        <p:spPr>
          <a:xfrm>
            <a:off x="-270267" y="766548"/>
            <a:ext cx="5897998"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角度：</a:t>
            </a:r>
            <a:endParaRPr sz="3200" spc="300" dirty="0"/>
          </a:p>
        </p:txBody>
      </p:sp>
      <p:sp>
        <p:nvSpPr>
          <p:cNvPr id="9" name="RESPONSIVE LAYOUT">
            <a:extLst>
              <a:ext uri="{FF2B5EF4-FFF2-40B4-BE49-F238E27FC236}">
                <a16:creationId xmlns:a16="http://schemas.microsoft.com/office/drawing/2014/main" id="{DD96695A-BD7A-3843-99B8-5505872E59B9}"/>
              </a:ext>
            </a:extLst>
          </p:cNvPr>
          <p:cNvSpPr txBox="1"/>
          <p:nvPr/>
        </p:nvSpPr>
        <p:spPr>
          <a:xfrm>
            <a:off x="6572655" y="766548"/>
            <a:ext cx="5897998"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位置：</a:t>
            </a:r>
            <a:endParaRPr sz="3200" spc="300" dirty="0"/>
          </a:p>
        </p:txBody>
      </p:sp>
      <p:sp>
        <p:nvSpPr>
          <p:cNvPr id="12" name="左弧形箭头 11">
            <a:extLst>
              <a:ext uri="{FF2B5EF4-FFF2-40B4-BE49-F238E27FC236}">
                <a16:creationId xmlns:a16="http://schemas.microsoft.com/office/drawing/2014/main" id="{46D3A0B5-1C7B-BB44-ADEA-7E442EA39F1B}"/>
              </a:ext>
            </a:extLst>
          </p:cNvPr>
          <p:cNvSpPr/>
          <p:nvPr/>
        </p:nvSpPr>
        <p:spPr>
          <a:xfrm rot="10800000">
            <a:off x="1561683" y="2897110"/>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左弧形箭头 13">
            <a:extLst>
              <a:ext uri="{FF2B5EF4-FFF2-40B4-BE49-F238E27FC236}">
                <a16:creationId xmlns:a16="http://schemas.microsoft.com/office/drawing/2014/main" id="{5EF978F9-D11F-0A47-AFD8-1CD6D60604F8}"/>
              </a:ext>
            </a:extLst>
          </p:cNvPr>
          <p:cNvSpPr/>
          <p:nvPr/>
        </p:nvSpPr>
        <p:spPr>
          <a:xfrm>
            <a:off x="2517591" y="2950555"/>
            <a:ext cx="778476" cy="121615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18" name="图片 17">
            <a:extLst>
              <a:ext uri="{FF2B5EF4-FFF2-40B4-BE49-F238E27FC236}">
                <a16:creationId xmlns:a16="http://schemas.microsoft.com/office/drawing/2014/main" id="{3267043C-DD33-5946-853C-55C1CD944B79}"/>
              </a:ext>
            </a:extLst>
          </p:cNvPr>
          <p:cNvPicPr>
            <a:picLocks noChangeAspect="1"/>
          </p:cNvPicPr>
          <p:nvPr/>
        </p:nvPicPr>
        <p:blipFill>
          <a:blip r:embed="rId2"/>
          <a:stretch>
            <a:fillRect/>
          </a:stretch>
        </p:blipFill>
        <p:spPr>
          <a:xfrm>
            <a:off x="4467187" y="1058935"/>
            <a:ext cx="3175000" cy="6350000"/>
          </a:xfrm>
          <a:prstGeom prst="rect">
            <a:avLst/>
          </a:prstGeom>
        </p:spPr>
      </p:pic>
      <p:pic>
        <p:nvPicPr>
          <p:cNvPr id="20" name="图片 19">
            <a:extLst>
              <a:ext uri="{FF2B5EF4-FFF2-40B4-BE49-F238E27FC236}">
                <a16:creationId xmlns:a16="http://schemas.microsoft.com/office/drawing/2014/main" id="{015C350A-36F1-444C-81EE-630B7EFF233E}"/>
              </a:ext>
            </a:extLst>
          </p:cNvPr>
          <p:cNvPicPr>
            <a:picLocks noChangeAspect="1"/>
          </p:cNvPicPr>
          <p:nvPr/>
        </p:nvPicPr>
        <p:blipFill>
          <a:blip r:embed="rId3"/>
          <a:stretch>
            <a:fillRect/>
          </a:stretch>
        </p:blipFill>
        <p:spPr>
          <a:xfrm>
            <a:off x="4504258" y="1326609"/>
            <a:ext cx="3175000" cy="6350000"/>
          </a:xfrm>
          <a:prstGeom prst="rect">
            <a:avLst/>
          </a:prstGeom>
        </p:spPr>
      </p:pic>
    </p:spTree>
    <p:extLst>
      <p:ext uri="{BB962C8B-B14F-4D97-AF65-F5344CB8AC3E}">
        <p14:creationId xmlns:p14="http://schemas.microsoft.com/office/powerpoint/2010/main" val="15291982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2000" tmFilter="0, 0; .2, .5; .8, .5; 1, 0"/>
                                        <p:tgtEl>
                                          <p:spTgt spid="5"/>
                                        </p:tgtEl>
                                      </p:cBhvr>
                                    </p:animEffect>
                                    <p:animScale>
                                      <p:cBhvr>
                                        <p:cTn id="10" dur="1000" autoRev="1" fill="hold"/>
                                        <p:tgtEl>
                                          <p:spTgt spid="5"/>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2000" tmFilter="0, 0; .2, .5; .8, .5; 1, 0"/>
                                        <p:tgtEl>
                                          <p:spTgt spid="6"/>
                                        </p:tgtEl>
                                      </p:cBhvr>
                                    </p:animEffect>
                                    <p:animScale>
                                      <p:cBhvr>
                                        <p:cTn id="13" dur="1000" autoRev="1" fill="hold"/>
                                        <p:tgtEl>
                                          <p:spTgt spid="6"/>
                                        </p:tgtEl>
                                      </p:cBhvr>
                                      <p:by x="105000" y="105000"/>
                                    </p:animScale>
                                  </p:childTnLst>
                                </p:cTn>
                              </p:par>
                              <p:par>
                                <p:cTn id="14" presetID="26" presetClass="emph" presetSubtype="0" repeatCount="indefinite" fill="hold" grpId="0" nodeType="withEffect">
                                  <p:stCondLst>
                                    <p:cond delay="0"/>
                                  </p:stCondLst>
                                  <p:childTnLst>
                                    <p:animEffect transition="out" filter="fade">
                                      <p:cBhvr>
                                        <p:cTn id="15" dur="2000" tmFilter="0, 0; .2, .5; .8, .5; 1, 0"/>
                                        <p:tgtEl>
                                          <p:spTgt spid="7"/>
                                        </p:tgtEl>
                                      </p:cBhvr>
                                    </p:animEffect>
                                    <p:animScale>
                                      <p:cBhvr>
                                        <p:cTn id="16" dur="1000" autoRev="1" fill="hold"/>
                                        <p:tgtEl>
                                          <p:spTgt spid="7"/>
                                        </p:tgtEl>
                                      </p:cBhvr>
                                      <p:by x="105000" y="105000"/>
                                    </p:animScale>
                                  </p:childTnLst>
                                </p:cTn>
                              </p:par>
                              <p:par>
                                <p:cTn id="17" presetID="26" presetClass="emph" presetSubtype="0" repeatCount="indefinite" fill="hold" grpId="0" nodeType="withEffect">
                                  <p:stCondLst>
                                    <p:cond delay="0"/>
                                  </p:stCondLst>
                                  <p:childTnLst>
                                    <p:animEffect transition="out" filter="fade">
                                      <p:cBhvr>
                                        <p:cTn id="18" dur="2000" tmFilter="0, 0; .2, .5; .8, .5; 1, 0"/>
                                        <p:tgtEl>
                                          <p:spTgt spid="12"/>
                                        </p:tgtEl>
                                      </p:cBhvr>
                                    </p:animEffect>
                                    <p:animScale>
                                      <p:cBhvr>
                                        <p:cTn id="19" dur="1000" autoRev="1" fill="hold"/>
                                        <p:tgtEl>
                                          <p:spTgt spid="12"/>
                                        </p:tgtEl>
                                      </p:cBhvr>
                                      <p:by x="105000" y="105000"/>
                                    </p:animScale>
                                  </p:childTnLst>
                                </p:cTn>
                              </p:par>
                              <p:par>
                                <p:cTn id="20" presetID="26" presetClass="emph" presetSubtype="0" repeatCount="indefinite" fill="hold" grpId="0" nodeType="withEffect">
                                  <p:stCondLst>
                                    <p:cond delay="0"/>
                                  </p:stCondLst>
                                  <p:childTnLst>
                                    <p:animEffect transition="out" filter="fade">
                                      <p:cBhvr>
                                        <p:cTn id="21" dur="2000" tmFilter="0, 0; .2, .5; .8, .5; 1, 0"/>
                                        <p:tgtEl>
                                          <p:spTgt spid="14"/>
                                        </p:tgtEl>
                                      </p:cBhvr>
                                    </p:animEffect>
                                    <p:animScale>
                                      <p:cBhvr>
                                        <p:cTn id="22" dur="1000" autoRev="1" fill="hold"/>
                                        <p:tgtEl>
                                          <p:spTgt spid="1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44D909C3-A974-9B41-96FF-17DE9E8582CE}"/>
              </a:ext>
            </a:extLst>
          </p:cNvPr>
          <p:cNvSpPr txBox="1"/>
          <p:nvPr/>
        </p:nvSpPr>
        <p:spPr>
          <a:xfrm>
            <a:off x="1041432" y="1466165"/>
            <a:ext cx="5149304" cy="3761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采用手势是为了去除多余的按钮，增加画面的沉浸性</a:t>
            </a:r>
          </a:p>
        </p:txBody>
      </p:sp>
      <p:sp>
        <p:nvSpPr>
          <p:cNvPr id="5"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A00A58D9-57D4-E447-96E4-BD360B3291C3}"/>
              </a:ext>
            </a:extLst>
          </p:cNvPr>
          <p:cNvSpPr txBox="1"/>
          <p:nvPr/>
        </p:nvSpPr>
        <p:spPr>
          <a:xfrm>
            <a:off x="1041432" y="2112496"/>
            <a:ext cx="5149304" cy="7466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关于手势的介绍会在第一次启动</a:t>
            </a:r>
            <a:r>
              <a:rPr lang="en-US" altLang="zh-CN" sz="1600" dirty="0"/>
              <a:t>app</a:t>
            </a:r>
            <a:r>
              <a:rPr lang="zh-CN" altLang="en-US" sz="1600" dirty="0"/>
              <a:t>时弹出</a:t>
            </a:r>
            <a:endParaRPr lang="en-US" altLang="zh-CN" sz="1600" dirty="0"/>
          </a:p>
          <a:p>
            <a:r>
              <a:rPr lang="zh-CN" altLang="en-US" sz="1600" dirty="0"/>
              <a:t>也可以随时在设置中再次查看</a:t>
            </a:r>
          </a:p>
        </p:txBody>
      </p:sp>
      <p:sp>
        <p:nvSpPr>
          <p:cNvPr id="2" name="矩形 1">
            <a:extLst>
              <a:ext uri="{FF2B5EF4-FFF2-40B4-BE49-F238E27FC236}">
                <a16:creationId xmlns:a16="http://schemas.microsoft.com/office/drawing/2014/main" id="{CA134E1C-AE88-1D4A-8F86-65EB855227B0}"/>
              </a:ext>
            </a:extLst>
          </p:cNvPr>
          <p:cNvSpPr/>
          <p:nvPr/>
        </p:nvSpPr>
        <p:spPr>
          <a:xfrm>
            <a:off x="953311" y="457675"/>
            <a:ext cx="836255"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en-US" altLang="zh-CN" spc="300" dirty="0"/>
              <a:t>Ps:</a:t>
            </a:r>
          </a:p>
        </p:txBody>
      </p:sp>
      <p:pic>
        <p:nvPicPr>
          <p:cNvPr id="13" name="图片 12">
            <a:extLst>
              <a:ext uri="{FF2B5EF4-FFF2-40B4-BE49-F238E27FC236}">
                <a16:creationId xmlns:a16="http://schemas.microsoft.com/office/drawing/2014/main" id="{6F0841C2-A8D5-DB4B-8DB7-A7BA0EECA970}"/>
              </a:ext>
            </a:extLst>
          </p:cNvPr>
          <p:cNvPicPr>
            <a:picLocks noChangeAspect="1"/>
          </p:cNvPicPr>
          <p:nvPr/>
        </p:nvPicPr>
        <p:blipFill>
          <a:blip r:embed="rId2"/>
          <a:stretch>
            <a:fillRect/>
          </a:stretch>
        </p:blipFill>
        <p:spPr>
          <a:xfrm>
            <a:off x="7890752" y="254000"/>
            <a:ext cx="3175000" cy="6350000"/>
          </a:xfrm>
          <a:prstGeom prst="rect">
            <a:avLst/>
          </a:prstGeom>
        </p:spPr>
      </p:pic>
      <p:pic>
        <p:nvPicPr>
          <p:cNvPr id="11" name="图片 10">
            <a:extLst>
              <a:ext uri="{FF2B5EF4-FFF2-40B4-BE49-F238E27FC236}">
                <a16:creationId xmlns:a16="http://schemas.microsoft.com/office/drawing/2014/main" id="{CF05DFEE-C805-4E4E-A03C-9839E3F7215A}"/>
              </a:ext>
            </a:extLst>
          </p:cNvPr>
          <p:cNvPicPr>
            <a:picLocks noChangeAspect="1"/>
          </p:cNvPicPr>
          <p:nvPr/>
        </p:nvPicPr>
        <p:blipFill>
          <a:blip r:embed="rId3"/>
          <a:stretch>
            <a:fillRect/>
          </a:stretch>
        </p:blipFill>
        <p:spPr>
          <a:xfrm>
            <a:off x="8104627" y="631139"/>
            <a:ext cx="2796677" cy="5669864"/>
          </a:xfrm>
          <a:prstGeom prst="rect">
            <a:avLst/>
          </a:prstGeom>
        </p:spPr>
      </p:pic>
      <p:sp>
        <p:nvSpPr>
          <p:cNvPr id="16" name="圆角右箭头 15">
            <a:extLst>
              <a:ext uri="{FF2B5EF4-FFF2-40B4-BE49-F238E27FC236}">
                <a16:creationId xmlns:a16="http://schemas.microsoft.com/office/drawing/2014/main" id="{82EB83E8-1A52-6847-8F32-2B034403C47B}"/>
              </a:ext>
            </a:extLst>
          </p:cNvPr>
          <p:cNvSpPr/>
          <p:nvPr/>
        </p:nvSpPr>
        <p:spPr>
          <a:xfrm>
            <a:off x="7335641" y="3141705"/>
            <a:ext cx="604538" cy="574589"/>
          </a:xfrm>
          <a:prstGeom prst="bentArrow">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圆角右箭头 19">
            <a:extLst>
              <a:ext uri="{FF2B5EF4-FFF2-40B4-BE49-F238E27FC236}">
                <a16:creationId xmlns:a16="http://schemas.microsoft.com/office/drawing/2014/main" id="{80E981C1-AE92-6148-B65F-22213B8F035B}"/>
              </a:ext>
            </a:extLst>
          </p:cNvPr>
          <p:cNvSpPr/>
          <p:nvPr/>
        </p:nvSpPr>
        <p:spPr>
          <a:xfrm rot="16200000">
            <a:off x="7277910" y="2104884"/>
            <a:ext cx="604538" cy="574589"/>
          </a:xfrm>
          <a:prstGeom prst="ben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文本框 20">
            <a:extLst>
              <a:ext uri="{FF2B5EF4-FFF2-40B4-BE49-F238E27FC236}">
                <a16:creationId xmlns:a16="http://schemas.microsoft.com/office/drawing/2014/main" id="{C2CE089B-FF35-344B-A6A6-8398E25F5D27}"/>
              </a:ext>
            </a:extLst>
          </p:cNvPr>
          <p:cNvSpPr txBox="1"/>
          <p:nvPr/>
        </p:nvSpPr>
        <p:spPr>
          <a:xfrm>
            <a:off x="6930736" y="1636139"/>
            <a:ext cx="1173891" cy="369332"/>
          </a:xfrm>
          <a:prstGeom prst="rect">
            <a:avLst/>
          </a:prstGeom>
          <a:noFill/>
          <a:ln>
            <a:noFill/>
          </a:ln>
        </p:spPr>
        <p:txBody>
          <a:bodyPr wrap="square" rtlCol="0">
            <a:spAutoFit/>
          </a:bodyPr>
          <a:lstStyle/>
          <a:p>
            <a:r>
              <a:rPr kumimoji="1" lang="zh-CN" altLang="en-US" dirty="0">
                <a:solidFill>
                  <a:srgbClr val="7030A0"/>
                </a:solidFill>
              </a:rPr>
              <a:t>背景基调</a:t>
            </a:r>
          </a:p>
        </p:txBody>
      </p:sp>
      <p:sp>
        <p:nvSpPr>
          <p:cNvPr id="22" name="文本框 21">
            <a:extLst>
              <a:ext uri="{FF2B5EF4-FFF2-40B4-BE49-F238E27FC236}">
                <a16:creationId xmlns:a16="http://schemas.microsoft.com/office/drawing/2014/main" id="{5C761910-6FCA-1643-AA38-56DB991314C6}"/>
              </a:ext>
            </a:extLst>
          </p:cNvPr>
          <p:cNvSpPr txBox="1"/>
          <p:nvPr/>
        </p:nvSpPr>
        <p:spPr>
          <a:xfrm>
            <a:off x="6848512" y="3880109"/>
            <a:ext cx="1173891" cy="369332"/>
          </a:xfrm>
          <a:prstGeom prst="rect">
            <a:avLst/>
          </a:prstGeom>
          <a:noFill/>
        </p:spPr>
        <p:txBody>
          <a:bodyPr wrap="square" rtlCol="0">
            <a:spAutoFit/>
          </a:bodyPr>
          <a:lstStyle/>
          <a:p>
            <a:r>
              <a:rPr kumimoji="1" lang="zh-CN" altLang="en-US" dirty="0">
                <a:solidFill>
                  <a:schemeClr val="accent5">
                    <a:lumMod val="75000"/>
                  </a:schemeClr>
                </a:solidFill>
              </a:rPr>
              <a:t>视角反选</a:t>
            </a:r>
          </a:p>
        </p:txBody>
      </p:sp>
    </p:spTree>
    <p:extLst>
      <p:ext uri="{BB962C8B-B14F-4D97-AF65-F5344CB8AC3E}">
        <p14:creationId xmlns:p14="http://schemas.microsoft.com/office/powerpoint/2010/main" val="17758190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SPONSIVE LAYOUT">
            <a:extLst>
              <a:ext uri="{FF2B5EF4-FFF2-40B4-BE49-F238E27FC236}">
                <a16:creationId xmlns:a16="http://schemas.microsoft.com/office/drawing/2014/main" id="{EA6B0D75-BD14-C243-8F27-11AC8075E5D8}"/>
              </a:ext>
            </a:extLst>
          </p:cNvPr>
          <p:cNvSpPr txBox="1"/>
          <p:nvPr/>
        </p:nvSpPr>
        <p:spPr>
          <a:xfrm>
            <a:off x="-867358" y="559079"/>
            <a:ext cx="5897998"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静态观察</a:t>
            </a:r>
            <a:endParaRPr sz="4000" spc="300" dirty="0"/>
          </a:p>
        </p:txBody>
      </p:sp>
      <p:pic>
        <p:nvPicPr>
          <p:cNvPr id="4" name="图片 3">
            <a:extLst>
              <a:ext uri="{FF2B5EF4-FFF2-40B4-BE49-F238E27FC236}">
                <a16:creationId xmlns:a16="http://schemas.microsoft.com/office/drawing/2014/main" id="{9DB63127-9C8D-444A-B5EF-B1460F1C5ADE}"/>
              </a:ext>
            </a:extLst>
          </p:cNvPr>
          <p:cNvPicPr>
            <a:picLocks noChangeAspect="1"/>
          </p:cNvPicPr>
          <p:nvPr/>
        </p:nvPicPr>
        <p:blipFill>
          <a:blip r:embed="rId2"/>
          <a:stretch>
            <a:fillRect/>
          </a:stretch>
        </p:blipFill>
        <p:spPr>
          <a:xfrm>
            <a:off x="7621545" y="714804"/>
            <a:ext cx="2781300" cy="5626100"/>
          </a:xfrm>
          <a:prstGeom prst="rect">
            <a:avLst/>
          </a:prstGeom>
        </p:spPr>
      </p:pic>
      <p:sp>
        <p:nvSpPr>
          <p:cNvPr id="5"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6754E924-65CE-394D-A0AE-6D4A3D3F3445}"/>
              </a:ext>
            </a:extLst>
          </p:cNvPr>
          <p:cNvSpPr txBox="1"/>
          <p:nvPr/>
        </p:nvSpPr>
        <p:spPr>
          <a:xfrm>
            <a:off x="1041432" y="2112496"/>
            <a:ext cx="5149304" cy="14853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在正常绘制图形时，光线容易发生变化</a:t>
            </a:r>
            <a:endParaRPr lang="en-US" altLang="zh-CN" sz="1600" dirty="0"/>
          </a:p>
          <a:p>
            <a:endParaRPr lang="en-US" altLang="zh-CN" sz="1600" dirty="0"/>
          </a:p>
          <a:p>
            <a:r>
              <a:rPr lang="zh-CN" altLang="en-US" sz="1600" dirty="0"/>
              <a:t>增加锁定按钮，可以保持画面的稳定性</a:t>
            </a:r>
            <a:endParaRPr lang="en-US" altLang="zh-CN" sz="1600" dirty="0"/>
          </a:p>
          <a:p>
            <a:endParaRPr lang="zh-CN" altLang="en-US" sz="1600" dirty="0"/>
          </a:p>
        </p:txBody>
      </p:sp>
      <p:pic>
        <p:nvPicPr>
          <p:cNvPr id="7" name="图片 6">
            <a:extLst>
              <a:ext uri="{FF2B5EF4-FFF2-40B4-BE49-F238E27FC236}">
                <a16:creationId xmlns:a16="http://schemas.microsoft.com/office/drawing/2014/main" id="{A02ED792-55CE-E34C-B24C-5F6835D209DD}"/>
              </a:ext>
            </a:extLst>
          </p:cNvPr>
          <p:cNvPicPr>
            <a:picLocks noChangeAspect="1"/>
          </p:cNvPicPr>
          <p:nvPr/>
        </p:nvPicPr>
        <p:blipFill>
          <a:blip r:embed="rId3">
            <a:alphaModFix amt="20000"/>
          </a:blip>
          <a:stretch>
            <a:fillRect/>
          </a:stretch>
        </p:blipFill>
        <p:spPr>
          <a:xfrm>
            <a:off x="0" y="0"/>
            <a:ext cx="12192000" cy="6858000"/>
          </a:xfrm>
          <a:prstGeom prst="rect">
            <a:avLst/>
          </a:prstGeom>
        </p:spPr>
      </p:pic>
      <p:cxnSp>
        <p:nvCxnSpPr>
          <p:cNvPr id="9" name="直线箭头连接符 8">
            <a:extLst>
              <a:ext uri="{FF2B5EF4-FFF2-40B4-BE49-F238E27FC236}">
                <a16:creationId xmlns:a16="http://schemas.microsoft.com/office/drawing/2014/main" id="{734C4CE5-C03A-4B45-A2B9-52B8D6C28698}"/>
              </a:ext>
            </a:extLst>
          </p:cNvPr>
          <p:cNvCxnSpPr>
            <a:cxnSpLocks/>
          </p:cNvCxnSpPr>
          <p:nvPr/>
        </p:nvCxnSpPr>
        <p:spPr>
          <a:xfrm>
            <a:off x="6697362" y="2681416"/>
            <a:ext cx="2137719" cy="0"/>
          </a:xfrm>
          <a:prstGeom prst="straightConnector1">
            <a:avLst/>
          </a:prstGeom>
          <a:ln w="412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环形箭头 10">
            <a:extLst>
              <a:ext uri="{FF2B5EF4-FFF2-40B4-BE49-F238E27FC236}">
                <a16:creationId xmlns:a16="http://schemas.microsoft.com/office/drawing/2014/main" id="{12FA5A9C-9EAC-254E-B8AE-79443E4CAEC3}"/>
              </a:ext>
            </a:extLst>
          </p:cNvPr>
          <p:cNvSpPr/>
          <p:nvPr/>
        </p:nvSpPr>
        <p:spPr>
          <a:xfrm>
            <a:off x="6096000" y="2384593"/>
            <a:ext cx="378941" cy="470065"/>
          </a:xfrm>
          <a:prstGeom prst="circular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0" name="矩形 9">
            <a:extLst>
              <a:ext uri="{FF2B5EF4-FFF2-40B4-BE49-F238E27FC236}">
                <a16:creationId xmlns:a16="http://schemas.microsoft.com/office/drawing/2014/main" id="{B161CC31-1202-5F4C-8738-F5845B416708}"/>
              </a:ext>
            </a:extLst>
          </p:cNvPr>
          <p:cNvSpPr/>
          <p:nvPr/>
        </p:nvSpPr>
        <p:spPr>
          <a:xfrm>
            <a:off x="6096000" y="2582562"/>
            <a:ext cx="378941" cy="345989"/>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9442058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7352"/>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响应要求</a:t>
            </a:r>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22</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4080105" y="2018186"/>
            <a:ext cx="7232664" cy="19357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en-US" altLang="zh-CN" sz="2400" dirty="0"/>
              <a:t>1.</a:t>
            </a:r>
            <a:r>
              <a:rPr lang="zh-CN" altLang="en-US" sz="2400" dirty="0"/>
              <a:t>在手势操作页面中保证图像能和手势同步更新</a:t>
            </a:r>
            <a:endParaRPr lang="en-US" altLang="zh-CN" sz="2400" dirty="0"/>
          </a:p>
          <a:p>
            <a:r>
              <a:rPr lang="en-US" altLang="zh-CN" sz="2400" dirty="0"/>
              <a:t>2.</a:t>
            </a:r>
            <a:r>
              <a:rPr lang="zh-CN" altLang="en-US" sz="2400" dirty="0"/>
              <a:t>正确识别手势</a:t>
            </a:r>
            <a:endParaRPr lang="en-US" altLang="zh-CN" sz="2400" dirty="0"/>
          </a:p>
          <a:p>
            <a:r>
              <a:rPr lang="en-US" altLang="zh-CN" sz="2400" dirty="0"/>
              <a:t>3.</a:t>
            </a:r>
            <a:r>
              <a:rPr lang="zh-CN" altLang="en-US" sz="2400" dirty="0"/>
              <a:t>页面切换响应时间低于</a:t>
            </a:r>
            <a:r>
              <a:rPr lang="en-US" altLang="zh-CN" sz="2400" dirty="0"/>
              <a:t>0.4S</a:t>
            </a:r>
          </a:p>
          <a:p>
            <a:r>
              <a:rPr lang="en-US" altLang="zh-CN" sz="1100" dirty="0"/>
              <a:t>				</a:t>
            </a:r>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712835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 name="1.1商品入库"/>
          <p:cNvSpPr txBox="1"/>
          <p:nvPr/>
        </p:nvSpPr>
        <p:spPr>
          <a:xfrm>
            <a:off x="3965038" y="3016515"/>
            <a:ext cx="5819042" cy="824970"/>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运行环境要求</a:t>
            </a:r>
          </a:p>
        </p:txBody>
      </p:sp>
      <p:sp>
        <p:nvSpPr>
          <p:cNvPr id="70" name="CHAPTER 01"/>
          <p:cNvSpPr txBox="1"/>
          <p:nvPr/>
        </p:nvSpPr>
        <p:spPr>
          <a:xfrm>
            <a:off x="4063894" y="2675290"/>
            <a:ext cx="1527662"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6863073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BFF"/>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2E0C729-FD57-4E41-A40C-C01FA5294C6F}"/>
              </a:ext>
            </a:extLst>
          </p:cNvPr>
          <p:cNvPicPr>
            <a:picLocks noChangeAspect="1"/>
          </p:cNvPicPr>
          <p:nvPr/>
        </p:nvPicPr>
        <p:blipFill>
          <a:blip r:embed="rId2"/>
          <a:stretch>
            <a:fillRect/>
          </a:stretch>
        </p:blipFill>
        <p:spPr>
          <a:xfrm>
            <a:off x="39189" y="2063931"/>
            <a:ext cx="6392092" cy="4794069"/>
          </a:xfrm>
          <a:prstGeom prst="rect">
            <a:avLst/>
          </a:prstGeom>
        </p:spPr>
      </p:pic>
      <p:sp>
        <p:nvSpPr>
          <p:cNvPr id="3" name="文本框 2">
            <a:extLst>
              <a:ext uri="{FF2B5EF4-FFF2-40B4-BE49-F238E27FC236}">
                <a16:creationId xmlns:a16="http://schemas.microsoft.com/office/drawing/2014/main" id="{E8B7351A-B8A4-0E4E-81F0-39F05D19BEB7}"/>
              </a:ext>
            </a:extLst>
          </p:cNvPr>
          <p:cNvSpPr txBox="1"/>
          <p:nvPr/>
        </p:nvSpPr>
        <p:spPr>
          <a:xfrm>
            <a:off x="7593874" y="2914526"/>
            <a:ext cx="4598126" cy="830997"/>
          </a:xfrm>
          <a:prstGeom prst="rect">
            <a:avLst/>
          </a:prstGeom>
          <a:noFill/>
        </p:spPr>
        <p:txBody>
          <a:bodyPr wrap="square" rtlCol="0">
            <a:spAutoFit/>
          </a:bodyPr>
          <a:lstStyle/>
          <a:p>
            <a:r>
              <a:rPr kumimoji="1" lang="zh-CN" altLang="en-US" sz="2400" dirty="0"/>
              <a:t>系统要求：</a:t>
            </a:r>
            <a:r>
              <a:rPr kumimoji="1" lang="en-US" altLang="zh-CN" sz="2400" dirty="0"/>
              <a:t>iOS</a:t>
            </a:r>
            <a:r>
              <a:rPr kumimoji="1" lang="zh-CN" altLang="en-US" sz="2400" dirty="0"/>
              <a:t> </a:t>
            </a:r>
            <a:r>
              <a:rPr kumimoji="1" lang="en-US" altLang="zh-CN" sz="2400" dirty="0"/>
              <a:t>12+</a:t>
            </a:r>
          </a:p>
          <a:p>
            <a:r>
              <a:rPr kumimoji="1" lang="zh-CN" altLang="en-US" sz="2400" dirty="0"/>
              <a:t>手机要求：</a:t>
            </a:r>
            <a:r>
              <a:rPr kumimoji="1" lang="en-US" altLang="zh-CN" sz="2400" dirty="0"/>
              <a:t>iPhone6s+</a:t>
            </a:r>
            <a:endParaRPr kumimoji="1" lang="zh-CN" altLang="en-US" sz="2400" dirty="0"/>
          </a:p>
        </p:txBody>
      </p:sp>
    </p:spTree>
    <p:extLst>
      <p:ext uri="{BB962C8B-B14F-4D97-AF65-F5344CB8AC3E}">
        <p14:creationId xmlns:p14="http://schemas.microsoft.com/office/powerpoint/2010/main" val="164438725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3298832" y="3029578"/>
            <a:ext cx="5819042" cy="824970"/>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各类需求分析图</a:t>
            </a:r>
          </a:p>
        </p:txBody>
      </p:sp>
      <p:sp>
        <p:nvSpPr>
          <p:cNvPr id="70" name="CHAPTER 01"/>
          <p:cNvSpPr txBox="1"/>
          <p:nvPr/>
        </p:nvSpPr>
        <p:spPr>
          <a:xfrm>
            <a:off x="3606694" y="2688353"/>
            <a:ext cx="1527662"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4119202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48597" y="871797"/>
            <a:ext cx="4071675" cy="627352"/>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系统流程图</a:t>
            </a:r>
          </a:p>
        </p:txBody>
      </p:sp>
      <p:sp>
        <p:nvSpPr>
          <p:cNvPr id="70" name="CHAPTER 01"/>
          <p:cNvSpPr txBox="1"/>
          <p:nvPr/>
        </p:nvSpPr>
        <p:spPr>
          <a:xfrm>
            <a:off x="179129" y="575585"/>
            <a:ext cx="1600513" cy="173125"/>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System</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dirty="0"/>
              <a:t>19</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169299" y="1716233"/>
            <a:ext cx="2513040" cy="14016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在进行可行性研究时，需要了解和分析现有的系统，并以概括的形式表达对系统的认识；在进行可行性研究及设计阶段，需要把设想的新系统逻辑模型转变成物理模型</a:t>
            </a:r>
          </a:p>
        </p:txBody>
      </p:sp>
      <p:sp>
        <p:nvSpPr>
          <p:cNvPr id="8" name="平行四边形 7">
            <a:extLst>
              <a:ext uri="{FF2B5EF4-FFF2-40B4-BE49-F238E27FC236}">
                <a16:creationId xmlns:a16="http://schemas.microsoft.com/office/drawing/2014/main" id="{0A862625-127C-BB45-8D24-DF54099D8857}"/>
              </a:ext>
            </a:extLst>
          </p:cNvPr>
          <p:cNvSpPr/>
          <p:nvPr/>
        </p:nvSpPr>
        <p:spPr>
          <a:xfrm rot="8214405">
            <a:off x="334716" y="13652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28385557-7426-F84D-BE9E-9E0686F8C199}"/>
              </a:ext>
            </a:extLst>
          </p:cNvPr>
          <p:cNvPicPr>
            <a:picLocks noChangeAspect="1"/>
          </p:cNvPicPr>
          <p:nvPr/>
        </p:nvPicPr>
        <p:blipFill>
          <a:blip r:embed="rId2"/>
          <a:stretch>
            <a:fillRect/>
          </a:stretch>
        </p:blipFill>
        <p:spPr>
          <a:xfrm>
            <a:off x="4083330" y="503466"/>
            <a:ext cx="7499825" cy="6012885"/>
          </a:xfrm>
          <a:prstGeom prst="rect">
            <a:avLst/>
          </a:prstGeom>
          <a:effectLst>
            <a:outerShdw blurRad="1270000" dist="50800" dir="5400000" sx="98000" sy="98000" algn="ctr" rotWithShape="0">
              <a:srgbClr val="000000">
                <a:alpha val="65000"/>
              </a:srgbClr>
            </a:outerShdw>
          </a:effectLst>
        </p:spPr>
      </p:pic>
      <p:sp>
        <p:nvSpPr>
          <p:cNvPr id="5" name="矩形 4">
            <a:extLst>
              <a:ext uri="{FF2B5EF4-FFF2-40B4-BE49-F238E27FC236}">
                <a16:creationId xmlns:a16="http://schemas.microsoft.com/office/drawing/2014/main" id="{499806E8-C37E-864D-987B-49D8B8209256}"/>
              </a:ext>
            </a:extLst>
          </p:cNvPr>
          <p:cNvSpPr/>
          <p:nvPr/>
        </p:nvSpPr>
        <p:spPr>
          <a:xfrm>
            <a:off x="4387667" y="748710"/>
            <a:ext cx="1707533" cy="3181219"/>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48D8C88-A0EA-FF4D-9C12-5217F70A9818}"/>
              </a:ext>
            </a:extLst>
          </p:cNvPr>
          <p:cNvSpPr/>
          <p:nvPr/>
        </p:nvSpPr>
        <p:spPr>
          <a:xfrm>
            <a:off x="6583108" y="1223319"/>
            <a:ext cx="1707533" cy="1894580"/>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233DE65B-EB96-FD44-AA61-FB6F9745660A}"/>
              </a:ext>
            </a:extLst>
          </p:cNvPr>
          <p:cNvSpPr/>
          <p:nvPr/>
        </p:nvSpPr>
        <p:spPr>
          <a:xfrm>
            <a:off x="9576487" y="1024151"/>
            <a:ext cx="1902940" cy="3181219"/>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304290C5-A37F-C44E-97B7-B4013115AD82}"/>
              </a:ext>
            </a:extLst>
          </p:cNvPr>
          <p:cNvSpPr/>
          <p:nvPr/>
        </p:nvSpPr>
        <p:spPr>
          <a:xfrm>
            <a:off x="6691355" y="3258080"/>
            <a:ext cx="1707533" cy="3096454"/>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77141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577064" y="1056181"/>
            <a:ext cx="4071675" cy="627352"/>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数据流图</a:t>
            </a:r>
          </a:p>
        </p:txBody>
      </p:sp>
      <p:sp>
        <p:nvSpPr>
          <p:cNvPr id="70" name="CHAPTER 01"/>
          <p:cNvSpPr txBox="1"/>
          <p:nvPr/>
        </p:nvSpPr>
        <p:spPr>
          <a:xfrm>
            <a:off x="577064" y="763703"/>
            <a:ext cx="572273"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21</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003877" y="1783248"/>
            <a:ext cx="2776241" cy="18594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zh-CN" sz="1100" dirty="0"/>
              <a:t>数据流图描绘数据在软件系统内从输入移动到输出过程中所经受的变换。数据流图是逻辑功能的图形表示</a:t>
            </a:r>
            <a:r>
              <a:rPr lang="zh-CN" altLang="en-US" sz="1100" dirty="0"/>
              <a:t>，</a:t>
            </a:r>
            <a:r>
              <a:rPr lang="zh-CN" altLang="zh-CN" sz="1100" dirty="0"/>
              <a:t>不仅仅描绘数据在软件中流动和被处理的逻辑过程，不懂计算机技术的人也容易理解它，因此是分析员与用户之间的极好的通信工具。</a:t>
            </a:r>
          </a:p>
          <a:p>
            <a:pPr>
              <a:defRPr sz="3600">
                <a:latin typeface="Lato Light"/>
                <a:ea typeface="Lato Light"/>
                <a:cs typeface="Lato Light"/>
                <a:sym typeface="Lato Light"/>
              </a:defRPr>
            </a:pPr>
            <a:endParaRPr lang="en-US" altLang="zh-CN" sz="1400" dirty="0"/>
          </a:p>
        </p:txBody>
      </p:sp>
      <p:sp>
        <p:nvSpPr>
          <p:cNvPr id="15" name="平行四边形 14">
            <a:extLst>
              <a:ext uri="{FF2B5EF4-FFF2-40B4-BE49-F238E27FC236}">
                <a16:creationId xmlns:a16="http://schemas.microsoft.com/office/drawing/2014/main" id="{41E65CFC-99E5-8B4C-BA84-B75A0FB68E0A}"/>
              </a:ext>
            </a:extLst>
          </p:cNvPr>
          <p:cNvSpPr/>
          <p:nvPr/>
        </p:nvSpPr>
        <p:spPr>
          <a:xfrm rot="8214405">
            <a:off x="135424" y="1493477"/>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4FEB00B6-5EF4-8F42-8A01-8E4F12CE066D}"/>
              </a:ext>
            </a:extLst>
          </p:cNvPr>
          <p:cNvPicPr>
            <a:picLocks noChangeAspect="1"/>
          </p:cNvPicPr>
          <p:nvPr/>
        </p:nvPicPr>
        <p:blipFill>
          <a:blip r:embed="rId2"/>
          <a:stretch>
            <a:fillRect/>
          </a:stretch>
        </p:blipFill>
        <p:spPr>
          <a:xfrm>
            <a:off x="4035096" y="936764"/>
            <a:ext cx="7579840" cy="4876951"/>
          </a:xfrm>
          <a:prstGeom prst="rect">
            <a:avLst/>
          </a:prstGeom>
          <a:effectLst>
            <a:outerShdw blurRad="1130300" dist="50800" dir="5400000" sx="97000" sy="97000" algn="ctr" rotWithShape="0">
              <a:srgbClr val="000000">
                <a:alpha val="43137"/>
              </a:srgbClr>
            </a:outerShdw>
          </a:effectLst>
        </p:spPr>
      </p:pic>
    </p:spTree>
    <p:extLst>
      <p:ext uri="{BB962C8B-B14F-4D97-AF65-F5344CB8AC3E}">
        <p14:creationId xmlns:p14="http://schemas.microsoft.com/office/powerpoint/2010/main" val="68630819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7352"/>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数据字典</a:t>
            </a:r>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22</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067275" y="1830617"/>
            <a:ext cx="4183270" cy="7809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zh-CN" sz="1100" dirty="0"/>
              <a:t>数据字典是关于数据的信息的集合，也就是对数据流图中包含的元素的定义的集合。他的作用是在软件分析和设计的过程中提供关于数据的描述信息。数据字典和数据流图共同构成了系统的逻辑模型 </a:t>
            </a:r>
            <a:endParaRPr lang="en-US" altLang="zh-CN" sz="1100"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2" name="表格 1">
            <a:extLst>
              <a:ext uri="{FF2B5EF4-FFF2-40B4-BE49-F238E27FC236}">
                <a16:creationId xmlns:a16="http://schemas.microsoft.com/office/drawing/2014/main" id="{CF174C44-1474-9A45-AD51-A96993A4E02F}"/>
              </a:ext>
            </a:extLst>
          </p:cNvPr>
          <p:cNvGraphicFramePr>
            <a:graphicFrameLocks noGrp="1"/>
          </p:cNvGraphicFramePr>
          <p:nvPr>
            <p:extLst>
              <p:ext uri="{D42A27DB-BD31-4B8C-83A1-F6EECF244321}">
                <p14:modId xmlns:p14="http://schemas.microsoft.com/office/powerpoint/2010/main" val="2286494780"/>
              </p:ext>
            </p:extLst>
          </p:nvPr>
        </p:nvGraphicFramePr>
        <p:xfrm>
          <a:off x="6573360" y="1053154"/>
          <a:ext cx="4002947" cy="2094328"/>
        </p:xfrm>
        <a:graphic>
          <a:graphicData uri="http://schemas.openxmlformats.org/drawingml/2006/table">
            <a:tbl>
              <a:tblPr firstRow="1" bandRow="1">
                <a:effectLst>
                  <a:outerShdw sx="1000" sy="1000" algn="ctr" rotWithShape="0">
                    <a:srgbClr val="000000"/>
                  </a:outerShdw>
                </a:effectLst>
                <a:tableStyleId>{5A111915-BE36-4E01-A7E5-04B1672EAD32}</a:tableStyleId>
              </a:tblPr>
              <a:tblGrid>
                <a:gridCol w="927258">
                  <a:extLst>
                    <a:ext uri="{9D8B030D-6E8A-4147-A177-3AD203B41FA5}">
                      <a16:colId xmlns:a16="http://schemas.microsoft.com/office/drawing/2014/main" val="3278620531"/>
                    </a:ext>
                  </a:extLst>
                </a:gridCol>
                <a:gridCol w="3075689">
                  <a:extLst>
                    <a:ext uri="{9D8B030D-6E8A-4147-A177-3AD203B41FA5}">
                      <a16:colId xmlns:a16="http://schemas.microsoft.com/office/drawing/2014/main" val="2304760223"/>
                    </a:ext>
                  </a:extLst>
                </a:gridCol>
              </a:tblGrid>
              <a:tr h="523582">
                <a:tc>
                  <a:txBody>
                    <a:bodyPr/>
                    <a:lstStyle/>
                    <a:p>
                      <a:r>
                        <a:rPr lang="zh-CN" altLang="en-US" dirty="0"/>
                        <a:t>名称</a:t>
                      </a:r>
                    </a:p>
                  </a:txBody>
                  <a:tcPr/>
                </a:tc>
                <a:tc>
                  <a:txBody>
                    <a:bodyPr/>
                    <a:lstStyle/>
                    <a:p>
                      <a:r>
                        <a:rPr lang="zh-CN" altLang="en-US" dirty="0"/>
                        <a:t>图形</a:t>
                      </a:r>
                    </a:p>
                  </a:txBody>
                  <a:tcPr/>
                </a:tc>
                <a:extLst>
                  <a:ext uri="{0D108BD9-81ED-4DB2-BD59-A6C34878D82A}">
                    <a16:rowId xmlns:a16="http://schemas.microsoft.com/office/drawing/2014/main" val="2594874040"/>
                  </a:ext>
                </a:extLst>
              </a:tr>
              <a:tr h="523582">
                <a:tc>
                  <a:txBody>
                    <a:bodyPr/>
                    <a:lstStyle/>
                    <a:p>
                      <a:r>
                        <a:rPr lang="zh-CN" altLang="en-US" dirty="0"/>
                        <a:t>描述</a:t>
                      </a:r>
                    </a:p>
                  </a:txBody>
                  <a:tcPr/>
                </a:tc>
                <a:tc>
                  <a:txBody>
                    <a:bodyPr/>
                    <a:lstStyle/>
                    <a:p>
                      <a:r>
                        <a:rPr lang="en-US" altLang="zh-CN" dirty="0"/>
                        <a:t>3d</a:t>
                      </a:r>
                      <a:r>
                        <a:rPr lang="zh-CN" altLang="en-US" dirty="0"/>
                        <a:t>立体图形</a:t>
                      </a:r>
                    </a:p>
                  </a:txBody>
                  <a:tcPr/>
                </a:tc>
                <a:extLst>
                  <a:ext uri="{0D108BD9-81ED-4DB2-BD59-A6C34878D82A}">
                    <a16:rowId xmlns:a16="http://schemas.microsoft.com/office/drawing/2014/main" val="3094558586"/>
                  </a:ext>
                </a:extLst>
              </a:tr>
              <a:tr h="523582">
                <a:tc>
                  <a:txBody>
                    <a:bodyPr/>
                    <a:lstStyle/>
                    <a:p>
                      <a:r>
                        <a:rPr lang="zh-CN" altLang="en-US" dirty="0"/>
                        <a:t>定义</a:t>
                      </a:r>
                    </a:p>
                  </a:txBody>
                  <a:tcPr/>
                </a:tc>
                <a:tc>
                  <a:txBody>
                    <a:bodyPr/>
                    <a:lstStyle/>
                    <a:p>
                      <a:r>
                        <a:rPr lang="zh-CN" altLang="en-US" dirty="0"/>
                        <a:t>图形</a:t>
                      </a:r>
                      <a:r>
                        <a:rPr lang="en-US" altLang="zh-CN" dirty="0"/>
                        <a:t>=</a:t>
                      </a:r>
                      <a:r>
                        <a:rPr lang="zh-CN" altLang="en-US" dirty="0"/>
                        <a:t>图形</a:t>
                      </a:r>
                      <a:r>
                        <a:rPr lang="en-US" altLang="zh-CN" dirty="0"/>
                        <a:t>id+</a:t>
                      </a:r>
                      <a:r>
                        <a:rPr lang="zh-CN" altLang="en-US" dirty="0"/>
                        <a:t>图形信息</a:t>
                      </a:r>
                      <a:r>
                        <a:rPr lang="en-US" altLang="zh-CN" dirty="0"/>
                        <a:t> </a:t>
                      </a:r>
                      <a:endParaRPr lang="zh-CN" altLang="en-US" dirty="0"/>
                    </a:p>
                  </a:txBody>
                  <a:tcPr/>
                </a:tc>
                <a:extLst>
                  <a:ext uri="{0D108BD9-81ED-4DB2-BD59-A6C34878D82A}">
                    <a16:rowId xmlns:a16="http://schemas.microsoft.com/office/drawing/2014/main" val="2255342655"/>
                  </a:ext>
                </a:extLst>
              </a:tr>
              <a:tr h="523582">
                <a:tc>
                  <a:txBody>
                    <a:bodyPr/>
                    <a:lstStyle/>
                    <a:p>
                      <a:r>
                        <a:rPr lang="zh-CN" altLang="en-US" dirty="0"/>
                        <a:t>输出</a:t>
                      </a:r>
                    </a:p>
                  </a:txBody>
                  <a:tcPr/>
                </a:tc>
                <a:tc>
                  <a:txBody>
                    <a:bodyPr/>
                    <a:lstStyle/>
                    <a:p>
                      <a:r>
                        <a:rPr lang="zh-CN" altLang="en-US" dirty="0"/>
                        <a:t>屏幕</a:t>
                      </a:r>
                    </a:p>
                  </a:txBody>
                  <a:tcPr/>
                </a:tc>
                <a:extLst>
                  <a:ext uri="{0D108BD9-81ED-4DB2-BD59-A6C34878D82A}">
                    <a16:rowId xmlns:a16="http://schemas.microsoft.com/office/drawing/2014/main" val="2559909280"/>
                  </a:ext>
                </a:extLst>
              </a:tr>
            </a:tbl>
          </a:graphicData>
        </a:graphic>
      </p:graphicFrame>
      <p:graphicFrame>
        <p:nvGraphicFramePr>
          <p:cNvPr id="8" name="表格 7">
            <a:extLst>
              <a:ext uri="{FF2B5EF4-FFF2-40B4-BE49-F238E27FC236}">
                <a16:creationId xmlns:a16="http://schemas.microsoft.com/office/drawing/2014/main" id="{9C98BEB5-B7B0-FF4C-9EBB-5DA60772882F}"/>
              </a:ext>
            </a:extLst>
          </p:cNvPr>
          <p:cNvGraphicFramePr>
            <a:graphicFrameLocks noGrp="1"/>
          </p:cNvGraphicFramePr>
          <p:nvPr>
            <p:extLst>
              <p:ext uri="{D42A27DB-BD31-4B8C-83A1-F6EECF244321}">
                <p14:modId xmlns:p14="http://schemas.microsoft.com/office/powerpoint/2010/main" val="1130209129"/>
              </p:ext>
            </p:extLst>
          </p:nvPr>
        </p:nvGraphicFramePr>
        <p:xfrm>
          <a:off x="6624679" y="3429000"/>
          <a:ext cx="4002947" cy="2124225"/>
        </p:xfrm>
        <a:graphic>
          <a:graphicData uri="http://schemas.openxmlformats.org/drawingml/2006/table">
            <a:tbl>
              <a:tblPr firstRow="1" bandRow="1">
                <a:effectLst>
                  <a:outerShdw sx="1000" sy="1000" algn="ctr" rotWithShape="0">
                    <a:srgbClr val="000000"/>
                  </a:outerShdw>
                </a:effectLst>
                <a:tableStyleId>{5A111915-BE36-4E01-A7E5-04B1672EAD32}</a:tableStyleId>
              </a:tblPr>
              <a:tblGrid>
                <a:gridCol w="927258">
                  <a:extLst>
                    <a:ext uri="{9D8B030D-6E8A-4147-A177-3AD203B41FA5}">
                      <a16:colId xmlns:a16="http://schemas.microsoft.com/office/drawing/2014/main" val="3278620531"/>
                    </a:ext>
                  </a:extLst>
                </a:gridCol>
                <a:gridCol w="3075689">
                  <a:extLst>
                    <a:ext uri="{9D8B030D-6E8A-4147-A177-3AD203B41FA5}">
                      <a16:colId xmlns:a16="http://schemas.microsoft.com/office/drawing/2014/main" val="2304760223"/>
                    </a:ext>
                  </a:extLst>
                </a:gridCol>
              </a:tblGrid>
              <a:tr h="553479">
                <a:tc>
                  <a:txBody>
                    <a:bodyPr/>
                    <a:lstStyle/>
                    <a:p>
                      <a:r>
                        <a:rPr lang="zh-CN" altLang="en-US" dirty="0"/>
                        <a:t>名称</a:t>
                      </a:r>
                    </a:p>
                  </a:txBody>
                  <a:tcPr/>
                </a:tc>
                <a:tc>
                  <a:txBody>
                    <a:bodyPr/>
                    <a:lstStyle/>
                    <a:p>
                      <a:r>
                        <a:rPr lang="zh-CN" altLang="en-US" dirty="0"/>
                        <a:t>手势</a:t>
                      </a:r>
                    </a:p>
                  </a:txBody>
                  <a:tcPr/>
                </a:tc>
                <a:extLst>
                  <a:ext uri="{0D108BD9-81ED-4DB2-BD59-A6C34878D82A}">
                    <a16:rowId xmlns:a16="http://schemas.microsoft.com/office/drawing/2014/main" val="2594874040"/>
                  </a:ext>
                </a:extLst>
              </a:tr>
              <a:tr h="523582">
                <a:tc>
                  <a:txBody>
                    <a:bodyPr/>
                    <a:lstStyle/>
                    <a:p>
                      <a:r>
                        <a:rPr lang="zh-CN" altLang="en-US" dirty="0"/>
                        <a:t>描述</a:t>
                      </a:r>
                    </a:p>
                  </a:txBody>
                  <a:tcPr/>
                </a:tc>
                <a:tc>
                  <a:txBody>
                    <a:bodyPr/>
                    <a:lstStyle/>
                    <a:p>
                      <a:r>
                        <a:rPr lang="zh-CN" altLang="en-US" dirty="0"/>
                        <a:t>手指在屏幕上的滑动轨迹</a:t>
                      </a:r>
                    </a:p>
                  </a:txBody>
                  <a:tcPr/>
                </a:tc>
                <a:extLst>
                  <a:ext uri="{0D108BD9-81ED-4DB2-BD59-A6C34878D82A}">
                    <a16:rowId xmlns:a16="http://schemas.microsoft.com/office/drawing/2014/main" val="3094558586"/>
                  </a:ext>
                </a:extLst>
              </a:tr>
              <a:tr h="523582">
                <a:tc>
                  <a:txBody>
                    <a:bodyPr/>
                    <a:lstStyle/>
                    <a:p>
                      <a:r>
                        <a:rPr lang="zh-CN" altLang="en-US" dirty="0"/>
                        <a:t>定义</a:t>
                      </a:r>
                    </a:p>
                  </a:txBody>
                  <a:tcPr/>
                </a:tc>
                <a:tc>
                  <a:txBody>
                    <a:bodyPr/>
                    <a:lstStyle/>
                    <a:p>
                      <a:r>
                        <a:rPr lang="zh-CN" altLang="en-US" dirty="0"/>
                        <a:t>手势</a:t>
                      </a:r>
                      <a:r>
                        <a:rPr lang="en-US" altLang="zh-CN" dirty="0"/>
                        <a:t>=</a:t>
                      </a:r>
                      <a:r>
                        <a:rPr lang="zh-CN" altLang="en-US" dirty="0"/>
                        <a:t>方向</a:t>
                      </a:r>
                      <a:r>
                        <a:rPr lang="en-US" altLang="zh-CN" dirty="0"/>
                        <a:t>+</a:t>
                      </a:r>
                      <a:r>
                        <a:rPr lang="zh-CN" altLang="en-US" dirty="0"/>
                        <a:t>距离</a:t>
                      </a:r>
                    </a:p>
                  </a:txBody>
                  <a:tcPr/>
                </a:tc>
                <a:extLst>
                  <a:ext uri="{0D108BD9-81ED-4DB2-BD59-A6C34878D82A}">
                    <a16:rowId xmlns:a16="http://schemas.microsoft.com/office/drawing/2014/main" val="2255342655"/>
                  </a:ext>
                </a:extLst>
              </a:tr>
              <a:tr h="523582">
                <a:tc>
                  <a:txBody>
                    <a:bodyPr/>
                    <a:lstStyle/>
                    <a:p>
                      <a:r>
                        <a:rPr lang="zh-CN" altLang="en-US" dirty="0"/>
                        <a:t>输出</a:t>
                      </a:r>
                    </a:p>
                  </a:txBody>
                  <a:tcPr/>
                </a:tc>
                <a:tc>
                  <a:txBody>
                    <a:bodyPr/>
                    <a:lstStyle/>
                    <a:p>
                      <a:r>
                        <a:rPr lang="zh-CN" altLang="en-US" dirty="0"/>
                        <a:t>屏幕</a:t>
                      </a:r>
                    </a:p>
                  </a:txBody>
                  <a:tcPr/>
                </a:tc>
                <a:extLst>
                  <a:ext uri="{0D108BD9-81ED-4DB2-BD59-A6C34878D82A}">
                    <a16:rowId xmlns:a16="http://schemas.microsoft.com/office/drawing/2014/main" val="2559909280"/>
                  </a:ext>
                </a:extLst>
              </a:tr>
            </a:tbl>
          </a:graphicData>
        </a:graphic>
      </p:graphicFrame>
    </p:spTree>
    <p:extLst>
      <p:ext uri="{BB962C8B-B14F-4D97-AF65-F5344CB8AC3E}">
        <p14:creationId xmlns:p14="http://schemas.microsoft.com/office/powerpoint/2010/main" val="215612920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a:t>
            </a:fld>
            <a:endParaRPr/>
          </a:p>
        </p:txBody>
      </p:sp>
      <p:sp>
        <p:nvSpPr>
          <p:cNvPr id="162" name="WRITE HERE…"/>
          <p:cNvSpPr txBox="1"/>
          <p:nvPr/>
        </p:nvSpPr>
        <p:spPr>
          <a:xfrm>
            <a:off x="6464678" y="714625"/>
            <a:ext cx="5361817" cy="600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lgn="ctr"/>
            <a:r>
              <a:rPr lang="zh-CN" altLang="en-US" sz="3300" spc="300" dirty="0">
                <a:solidFill>
                  <a:srgbClr val="000000"/>
                </a:solidFill>
                <a:uFill>
                  <a:solidFill>
                    <a:srgbClr val="000000"/>
                  </a:solidFill>
                </a:uFill>
                <a:latin typeface="Montserrat"/>
                <a:ea typeface="Montserrat"/>
                <a:cs typeface="Montserrat"/>
                <a:sym typeface="Montserrat"/>
              </a:rPr>
              <a:t>目录</a:t>
            </a:r>
            <a:endParaRPr sz="3300" spc="300" dirty="0">
              <a:solidFill>
                <a:srgbClr val="000000"/>
              </a:solidFill>
              <a:uFill>
                <a:solidFill>
                  <a:srgbClr val="000000"/>
                </a:solidFill>
              </a:uFill>
              <a:latin typeface="Montserrat"/>
              <a:ea typeface="Montserrat"/>
              <a:cs typeface="Montserrat"/>
              <a:sym typeface="Montserrat"/>
            </a:endParaRPr>
          </a:p>
        </p:txBody>
      </p:sp>
      <p:sp>
        <p:nvSpPr>
          <p:cNvPr id="163" name="WRITE HERE SOMETHING"/>
          <p:cNvSpPr txBox="1"/>
          <p:nvPr/>
        </p:nvSpPr>
        <p:spPr>
          <a:xfrm>
            <a:off x="7578613" y="348553"/>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800" spc="600" dirty="0"/>
              <a:t>WRITE HERE SOMETHING</a:t>
            </a:r>
          </a:p>
        </p:txBody>
      </p:sp>
      <p:sp>
        <p:nvSpPr>
          <p:cNvPr id="164" name="A company is an association or collection of individuals, whether natural persons, legal persons, or a mixture of both. Company members share a common purpose and unite in order to focus their various talents and organize their collectively available."/>
          <p:cNvSpPr txBox="1"/>
          <p:nvPr/>
        </p:nvSpPr>
        <p:spPr>
          <a:xfrm>
            <a:off x="7008814" y="1884324"/>
            <a:ext cx="4273544" cy="4259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16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en-US" altLang="zh-CN" sz="1400" spc="150" dirty="0"/>
              <a:t>1.</a:t>
            </a:r>
            <a:r>
              <a:rPr lang="zh-CN" altLang="en-US" sz="1400" spc="150" dirty="0"/>
              <a:t>任务概述</a:t>
            </a:r>
            <a:r>
              <a:rPr lang="en-US" altLang="zh-CN" sz="1400" spc="150" dirty="0"/>
              <a:t>-----3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2.</a:t>
            </a:r>
            <a:r>
              <a:rPr lang="zh-CN" altLang="en-US" sz="1400" spc="150" dirty="0"/>
              <a:t>需求规定</a:t>
            </a:r>
            <a:r>
              <a:rPr lang="en-US" altLang="zh-CN" sz="1400" spc="150" dirty="0"/>
              <a:t>-----7</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3.</a:t>
            </a:r>
            <a:r>
              <a:rPr lang="zh-CN" altLang="en-US" sz="1400" spc="150" dirty="0"/>
              <a:t>运行环境</a:t>
            </a:r>
            <a:r>
              <a:rPr lang="en-US" altLang="zh-CN" sz="1400" spc="150" dirty="0"/>
              <a:t>----13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4.</a:t>
            </a:r>
            <a:r>
              <a:rPr lang="zh-CN" altLang="en-US" sz="1400" spc="150" dirty="0"/>
              <a:t>分析图</a:t>
            </a:r>
            <a:r>
              <a:rPr lang="en-US" altLang="zh-CN" sz="1400" spc="150" dirty="0"/>
              <a:t>------15</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5.</a:t>
            </a:r>
            <a:r>
              <a:rPr lang="zh-CN" altLang="en-US" sz="1400" spc="150" dirty="0"/>
              <a:t>访谈记录</a:t>
            </a:r>
            <a:r>
              <a:rPr lang="en-US" altLang="zh-CN" sz="1400" spc="150" dirty="0"/>
              <a:t>---19</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6.</a:t>
            </a:r>
            <a:r>
              <a:rPr lang="zh-CN" altLang="en-US" sz="1400" spc="150" dirty="0"/>
              <a:t>绩效评价</a:t>
            </a:r>
            <a:r>
              <a:rPr lang="en-US" altLang="zh-CN" sz="1400" spc="150" dirty="0"/>
              <a:t>---21</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7.</a:t>
            </a:r>
            <a:r>
              <a:rPr lang="zh-CN" altLang="en-US" sz="1400" spc="150" dirty="0"/>
              <a:t>参考资料</a:t>
            </a:r>
            <a:r>
              <a:rPr lang="en-US" altLang="zh-CN" sz="1400" spc="150" dirty="0"/>
              <a:t>---22</a:t>
            </a:r>
          </a:p>
        </p:txBody>
      </p:sp>
      <p:pic>
        <p:nvPicPr>
          <p:cNvPr id="167" name="IMG_8218.jpg" descr="IMG_8218.jpg"/>
          <p:cNvPicPr>
            <a:picLocks noChangeAspect="1"/>
          </p:cNvPicPr>
          <p:nvPr/>
        </p:nvPicPr>
        <p:blipFill>
          <a:blip r:embed="rId2">
            <a:extLst/>
          </a:blip>
          <a:srcRect t="12490" b="12490"/>
          <a:stretch>
            <a:fillRect/>
          </a:stretch>
        </p:blipFill>
        <p:spPr>
          <a:xfrm>
            <a:off x="3176" y="0"/>
            <a:ext cx="6094413" cy="6858000"/>
          </a:xfrm>
          <a:prstGeom prst="rect">
            <a:avLst/>
          </a:prstGeom>
          <a:ln w="12700">
            <a:miter lim="400000"/>
          </a:ln>
        </p:spPr>
      </p:pic>
    </p:spTree>
    <p:extLst>
      <p:ext uri="{BB962C8B-B14F-4D97-AF65-F5344CB8AC3E}">
        <p14:creationId xmlns:p14="http://schemas.microsoft.com/office/powerpoint/2010/main" val="60217467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421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状态转换图</a:t>
            </a:r>
            <a:endParaRPr lang="en-US" altLang="zh-CN" sz="4400" b="0" spc="300" dirty="0"/>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22</a:t>
            </a:r>
            <a:endParaRPr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6E11C98E-D37E-C849-AD33-9814AB7F478E}"/>
              </a:ext>
            </a:extLst>
          </p:cNvPr>
          <p:cNvPicPr>
            <a:picLocks noChangeAspect="1"/>
          </p:cNvPicPr>
          <p:nvPr/>
        </p:nvPicPr>
        <p:blipFill>
          <a:blip r:embed="rId2"/>
          <a:stretch>
            <a:fillRect/>
          </a:stretch>
        </p:blipFill>
        <p:spPr>
          <a:xfrm>
            <a:off x="5446930" y="175846"/>
            <a:ext cx="5510620" cy="6506308"/>
          </a:xfrm>
          <a:prstGeom prst="rect">
            <a:avLst/>
          </a:prstGeom>
          <a:effectLst>
            <a:outerShdw blurRad="1219200" dist="50800" dir="5400000" sx="99000" sy="99000" algn="ctr" rotWithShape="0">
              <a:srgbClr val="000000">
                <a:alpha val="10000"/>
              </a:srgbClr>
            </a:outerShdw>
          </a:effectLst>
        </p:spPr>
      </p:pic>
    </p:spTree>
    <p:extLst>
      <p:ext uri="{BB962C8B-B14F-4D97-AF65-F5344CB8AC3E}">
        <p14:creationId xmlns:p14="http://schemas.microsoft.com/office/powerpoint/2010/main" val="184827574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421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US" altLang="zh-CN" sz="4400" b="0" spc="300" dirty="0"/>
              <a:t>E-R</a:t>
            </a:r>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22</a:t>
            </a:r>
            <a:endParaRPr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0D7551D8-BA8F-E343-96CD-372B77953951}"/>
              </a:ext>
            </a:extLst>
          </p:cNvPr>
          <p:cNvPicPr>
            <a:picLocks noChangeAspect="1"/>
          </p:cNvPicPr>
          <p:nvPr/>
        </p:nvPicPr>
        <p:blipFill>
          <a:blip r:embed="rId2"/>
          <a:stretch>
            <a:fillRect/>
          </a:stretch>
        </p:blipFill>
        <p:spPr>
          <a:xfrm>
            <a:off x="5823882" y="331222"/>
            <a:ext cx="5218804" cy="6237514"/>
          </a:xfrm>
          <a:prstGeom prst="rect">
            <a:avLst/>
          </a:prstGeom>
          <a:effectLst>
            <a:outerShdw blurRad="50800" dist="50800" dir="5400000" algn="ctr" rotWithShape="0">
              <a:srgbClr val="000000">
                <a:alpha val="9000"/>
              </a:srgbClr>
            </a:outerShdw>
          </a:effectLst>
        </p:spPr>
      </p:pic>
    </p:spTree>
    <p:extLst>
      <p:ext uri="{BB962C8B-B14F-4D97-AF65-F5344CB8AC3E}">
        <p14:creationId xmlns:p14="http://schemas.microsoft.com/office/powerpoint/2010/main" val="82646071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1169039"/>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US" altLang="zh-CN" sz="4400" b="0" spc="300" dirty="0" err="1"/>
              <a:t>ipo</a:t>
            </a:r>
            <a:endParaRPr lang="en-US" altLang="zh-CN" sz="4400" b="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4400" b="0" spc="300" dirty="0"/>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22</a:t>
            </a:r>
            <a:endParaRPr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A5601CCE-FE5E-744C-B2AD-4FF3C63537AA}"/>
              </a:ext>
            </a:extLst>
          </p:cNvPr>
          <p:cNvPicPr>
            <a:picLocks noChangeAspect="1"/>
          </p:cNvPicPr>
          <p:nvPr/>
        </p:nvPicPr>
        <p:blipFill>
          <a:blip r:embed="rId2"/>
          <a:stretch>
            <a:fillRect/>
          </a:stretch>
        </p:blipFill>
        <p:spPr>
          <a:xfrm>
            <a:off x="4684718" y="155121"/>
            <a:ext cx="6604134" cy="6547757"/>
          </a:xfrm>
          <a:prstGeom prst="rect">
            <a:avLst/>
          </a:prstGeom>
          <a:effectLst>
            <a:outerShdw blurRad="1244600" dist="50800" dir="5400000" sx="92000" sy="92000" algn="ctr" rotWithShape="0">
              <a:srgbClr val="000000">
                <a:alpha val="12000"/>
              </a:srgbClr>
            </a:outerShdw>
          </a:effectLst>
        </p:spPr>
      </p:pic>
    </p:spTree>
    <p:extLst>
      <p:ext uri="{BB962C8B-B14F-4D97-AF65-F5344CB8AC3E}">
        <p14:creationId xmlns:p14="http://schemas.microsoft.com/office/powerpoint/2010/main" val="373576047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226295" y="3016515"/>
            <a:ext cx="5819042" cy="824970"/>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访谈记录</a:t>
            </a:r>
          </a:p>
        </p:txBody>
      </p:sp>
      <p:sp>
        <p:nvSpPr>
          <p:cNvPr id="70" name="CHAPTER 01"/>
          <p:cNvSpPr txBox="1"/>
          <p:nvPr/>
        </p:nvSpPr>
        <p:spPr>
          <a:xfrm>
            <a:off x="4534157" y="2675290"/>
            <a:ext cx="1527662"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6457245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a:extLst>
              <a:ext uri="{FF2B5EF4-FFF2-40B4-BE49-F238E27FC236}">
                <a16:creationId xmlns:a16="http://schemas.microsoft.com/office/drawing/2014/main" id="{4CC46347-98D1-0849-AEAE-A334A3166E37}"/>
              </a:ext>
            </a:extLst>
          </p:cNvPr>
          <p:cNvSpPr/>
          <p:nvPr/>
        </p:nvSpPr>
        <p:spPr>
          <a:xfrm>
            <a:off x="-13063" y="0"/>
            <a:ext cx="12207875" cy="6858000"/>
          </a:xfrm>
          <a:prstGeom prst="rect">
            <a:avLst/>
          </a:prstGeom>
          <a:solidFill>
            <a:srgbClr val="000000">
              <a:alpha val="68000"/>
            </a:srgbClr>
          </a:solidFill>
          <a:ln w="12700">
            <a:miter lim="400000"/>
          </a:ln>
        </p:spPr>
        <p:txBody>
          <a:bodyPr lIns="22860" rIns="22860" anchor="ctr"/>
          <a:lstStyle/>
          <a:p>
            <a:pPr algn="ctr">
              <a:defRPr sz="4800">
                <a:solidFill>
                  <a:srgbClr val="FFFFFF"/>
                </a:solidFill>
                <a:uFill>
                  <a:solidFill>
                    <a:srgbClr val="FFFFFF"/>
                  </a:solidFill>
                </a:uFill>
                <a:latin typeface="Montserrat Light"/>
                <a:ea typeface="Montserrat Light"/>
                <a:cs typeface="Montserrat Light"/>
                <a:sym typeface="Montserrat Light"/>
              </a:defRPr>
            </a:pPr>
            <a:endParaRPr sz="2400"/>
          </a:p>
        </p:txBody>
      </p:sp>
      <p:pic>
        <p:nvPicPr>
          <p:cNvPr id="9" name="图片 8">
            <a:extLst>
              <a:ext uri="{FF2B5EF4-FFF2-40B4-BE49-F238E27FC236}">
                <a16:creationId xmlns:a16="http://schemas.microsoft.com/office/drawing/2014/main" id="{B991E4A8-348C-3F42-BE23-2625783B7823}"/>
              </a:ext>
            </a:extLst>
          </p:cNvPr>
          <p:cNvPicPr>
            <a:picLocks noChangeAspect="1"/>
          </p:cNvPicPr>
          <p:nvPr/>
        </p:nvPicPr>
        <p:blipFill>
          <a:blip r:embed="rId2"/>
          <a:stretch>
            <a:fillRect/>
          </a:stretch>
        </p:blipFill>
        <p:spPr>
          <a:xfrm>
            <a:off x="-165273" y="672403"/>
            <a:ext cx="5003799" cy="6320588"/>
          </a:xfrm>
          <a:prstGeom prst="rect">
            <a:avLst/>
          </a:prstGeom>
        </p:spPr>
      </p:pic>
      <p:sp>
        <p:nvSpPr>
          <p:cNvPr id="7" name="三角形 6">
            <a:extLst>
              <a:ext uri="{FF2B5EF4-FFF2-40B4-BE49-F238E27FC236}">
                <a16:creationId xmlns:a16="http://schemas.microsoft.com/office/drawing/2014/main" id="{89D7A52F-BEC1-4649-981F-EBD173B7A8F6}"/>
              </a:ext>
            </a:extLst>
          </p:cNvPr>
          <p:cNvSpPr/>
          <p:nvPr/>
        </p:nvSpPr>
        <p:spPr>
          <a:xfrm rot="17742352">
            <a:off x="3989834" y="2066775"/>
            <a:ext cx="777490" cy="93317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圆角矩形 5">
            <a:extLst>
              <a:ext uri="{FF2B5EF4-FFF2-40B4-BE49-F238E27FC236}">
                <a16:creationId xmlns:a16="http://schemas.microsoft.com/office/drawing/2014/main" id="{3EABE812-A1B7-7F48-B32C-FC64E4286DA8}"/>
              </a:ext>
            </a:extLst>
          </p:cNvPr>
          <p:cNvSpPr/>
          <p:nvPr/>
        </p:nvSpPr>
        <p:spPr>
          <a:xfrm>
            <a:off x="4494664" y="2190871"/>
            <a:ext cx="4659064" cy="230832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WHAT ARE OUR COMMON SERVICES">
            <a:extLst>
              <a:ext uri="{FF2B5EF4-FFF2-40B4-BE49-F238E27FC236}">
                <a16:creationId xmlns:a16="http://schemas.microsoft.com/office/drawing/2014/main" id="{9614624E-FE25-0F4F-B1FD-AC218045386A}"/>
              </a:ext>
            </a:extLst>
          </p:cNvPr>
          <p:cNvSpPr txBox="1"/>
          <p:nvPr/>
        </p:nvSpPr>
        <p:spPr>
          <a:xfrm>
            <a:off x="7353476" y="466148"/>
            <a:ext cx="4980753"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solidFill>
                  <a:schemeClr val="bg1"/>
                </a:solidFill>
              </a:rPr>
              <a:t>用户代表</a:t>
            </a:r>
            <a:endParaRPr sz="4000" spc="300" dirty="0">
              <a:solidFill>
                <a:schemeClr val="bg1"/>
              </a:solidFill>
            </a:endParaRPr>
          </a:p>
        </p:txBody>
      </p:sp>
      <p:sp>
        <p:nvSpPr>
          <p:cNvPr id="12" name="文本框 11">
            <a:extLst>
              <a:ext uri="{FF2B5EF4-FFF2-40B4-BE49-F238E27FC236}">
                <a16:creationId xmlns:a16="http://schemas.microsoft.com/office/drawing/2014/main" id="{3893874C-995F-C144-90EA-501B8CC74545}"/>
              </a:ext>
            </a:extLst>
          </p:cNvPr>
          <p:cNvSpPr txBox="1"/>
          <p:nvPr/>
        </p:nvSpPr>
        <p:spPr>
          <a:xfrm>
            <a:off x="4733786" y="2436824"/>
            <a:ext cx="4419942" cy="2215991"/>
          </a:xfrm>
          <a:prstGeom prst="rect">
            <a:avLst/>
          </a:prstGeom>
          <a:noFill/>
        </p:spPr>
        <p:txBody>
          <a:bodyPr wrap="square" rtlCol="0">
            <a:spAutoFit/>
          </a:bodyPr>
          <a:lstStyle/>
          <a:p>
            <a:r>
              <a:rPr kumimoji="1" lang="zh-CN" altLang="en-US" dirty="0"/>
              <a:t>产品概念设计老师：</a:t>
            </a:r>
            <a:endParaRPr kumimoji="1" lang="en-US" altLang="zh-CN" dirty="0"/>
          </a:p>
          <a:p>
            <a:br>
              <a:rPr kumimoji="1" lang="en-US" altLang="zh-CN" dirty="0"/>
            </a:br>
            <a:r>
              <a:rPr kumimoji="1" lang="zh-CN" altLang="en-US" sz="1400" dirty="0"/>
              <a:t>       </a:t>
            </a:r>
            <a:r>
              <a:rPr kumimoji="1" lang="zh-CN" altLang="en-US" sz="1400" dirty="0">
                <a:latin typeface="PingFang SC" panose="020B0400000000000000" pitchFamily="34" charset="-122"/>
                <a:ea typeface="PingFang SC" panose="020B0400000000000000" pitchFamily="34" charset="-122"/>
              </a:rPr>
              <a:t>听上去还可以，但是具体得看实际呈现的效果是怎么样，如果可以准确表达，确实挺方便的，可以帮助一些空间想象能力不足的同学。</a:t>
            </a:r>
            <a:endParaRPr kumimoji="1" lang="en-US" altLang="zh-CN" sz="1400" dirty="0">
              <a:latin typeface="PingFang SC" panose="020B0400000000000000" pitchFamily="34" charset="-122"/>
              <a:ea typeface="PingFang SC" panose="020B0400000000000000" pitchFamily="34" charset="-122"/>
            </a:endParaRPr>
          </a:p>
          <a:p>
            <a:r>
              <a:rPr kumimoji="1" lang="zh-CN" altLang="en-US" sz="1400" dirty="0">
                <a:latin typeface="PingFang SC" panose="020B0400000000000000" pitchFamily="34" charset="-122"/>
                <a:ea typeface="PingFang SC" panose="020B0400000000000000" pitchFamily="34" charset="-122"/>
              </a:rPr>
              <a:t>      如果要进入到教学中需要增加一些教学用的案例。案例可以动态地体现透视辅助线的变化。</a:t>
            </a:r>
            <a:endParaRPr kumimoji="1" lang="en-US" altLang="zh-CN" sz="1400" dirty="0">
              <a:latin typeface="PingFang SC" panose="020B0400000000000000" pitchFamily="34" charset="-122"/>
              <a:ea typeface="PingFang SC" panose="020B0400000000000000" pitchFamily="34" charset="-122"/>
            </a:endParaRPr>
          </a:p>
          <a:p>
            <a:endParaRPr kumimoji="1" lang="en-US" altLang="zh-CN" sz="1600" dirty="0"/>
          </a:p>
          <a:p>
            <a:endParaRPr kumimoji="1" lang="en-US" altLang="zh-CN" sz="1600" dirty="0"/>
          </a:p>
        </p:txBody>
      </p:sp>
    </p:spTree>
    <p:extLst>
      <p:ext uri="{BB962C8B-B14F-4D97-AF65-F5344CB8AC3E}">
        <p14:creationId xmlns:p14="http://schemas.microsoft.com/office/powerpoint/2010/main" val="242433299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PACES collection">
            <a:hlinkClick r:id="" action="ppaction://media"/>
            <a:extLst>
              <a:ext uri="{FF2B5EF4-FFF2-40B4-BE49-F238E27FC236}">
                <a16:creationId xmlns:a16="http://schemas.microsoft.com/office/drawing/2014/main" id="{D9477375-8B41-0A4F-B9CC-B9DF96B89B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3175"/>
            <a:ext cx="12192000" cy="6858000"/>
          </a:xfrm>
          <a:prstGeom prst="rect">
            <a:avLst/>
          </a:prstGeom>
        </p:spPr>
      </p:pic>
    </p:spTree>
    <p:extLst>
      <p:ext uri="{BB962C8B-B14F-4D97-AF65-F5344CB8AC3E}">
        <p14:creationId xmlns:p14="http://schemas.microsoft.com/office/powerpoint/2010/main" val="4752343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0A5100-13A6-824A-968F-86B60A41F978}"/>
              </a:ext>
            </a:extLst>
          </p:cNvPr>
          <p:cNvSpPr/>
          <p:nvPr/>
        </p:nvSpPr>
        <p:spPr>
          <a:xfrm>
            <a:off x="459041" y="346464"/>
            <a:ext cx="1685077"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zh-CN" altLang="en-US" spc="300" dirty="0"/>
              <a:t>透视：</a:t>
            </a:r>
            <a:endParaRPr lang="en-US" altLang="zh-CN" spc="300" dirty="0"/>
          </a:p>
        </p:txBody>
      </p:sp>
      <p:pic>
        <p:nvPicPr>
          <p:cNvPr id="5" name="图片 4">
            <a:extLst>
              <a:ext uri="{FF2B5EF4-FFF2-40B4-BE49-F238E27FC236}">
                <a16:creationId xmlns:a16="http://schemas.microsoft.com/office/drawing/2014/main" id="{C336095B-5917-2E4F-A1DB-DC3C7EB10529}"/>
              </a:ext>
            </a:extLst>
          </p:cNvPr>
          <p:cNvPicPr>
            <a:picLocks noChangeAspect="1"/>
          </p:cNvPicPr>
          <p:nvPr/>
        </p:nvPicPr>
        <p:blipFill>
          <a:blip r:embed="rId2"/>
          <a:stretch>
            <a:fillRect/>
          </a:stretch>
        </p:blipFill>
        <p:spPr>
          <a:xfrm>
            <a:off x="5614001" y="992795"/>
            <a:ext cx="3888345" cy="4817754"/>
          </a:xfrm>
          <a:prstGeom prst="rect">
            <a:avLst/>
          </a:prstGeom>
        </p:spPr>
      </p:pic>
      <p:sp>
        <p:nvSpPr>
          <p:cNvPr id="6" name="文本框 5">
            <a:extLst>
              <a:ext uri="{FF2B5EF4-FFF2-40B4-BE49-F238E27FC236}">
                <a16:creationId xmlns:a16="http://schemas.microsoft.com/office/drawing/2014/main" id="{1AF95C83-88CB-8D46-A788-5046B53D455B}"/>
              </a:ext>
            </a:extLst>
          </p:cNvPr>
          <p:cNvSpPr txBox="1"/>
          <p:nvPr/>
        </p:nvSpPr>
        <p:spPr>
          <a:xfrm>
            <a:off x="1437504" y="1432538"/>
            <a:ext cx="1952368" cy="369332"/>
          </a:xfrm>
          <a:prstGeom prst="rect">
            <a:avLst/>
          </a:prstGeom>
          <a:noFill/>
        </p:spPr>
        <p:txBody>
          <a:bodyPr wrap="square" rtlCol="0">
            <a:spAutoFit/>
          </a:bodyPr>
          <a:lstStyle/>
          <a:p>
            <a:r>
              <a:rPr kumimoji="1" lang="en-US" altLang="zh-CN" dirty="0"/>
              <a:t>1.</a:t>
            </a:r>
            <a:r>
              <a:rPr kumimoji="1" lang="zh-CN" altLang="en-US" dirty="0"/>
              <a:t>增加辅助线</a:t>
            </a:r>
          </a:p>
        </p:txBody>
      </p:sp>
      <p:sp>
        <p:nvSpPr>
          <p:cNvPr id="7" name="文本框 6">
            <a:extLst>
              <a:ext uri="{FF2B5EF4-FFF2-40B4-BE49-F238E27FC236}">
                <a16:creationId xmlns:a16="http://schemas.microsoft.com/office/drawing/2014/main" id="{BC14EA21-2C56-414B-95E4-B5E5AD0DA924}"/>
              </a:ext>
            </a:extLst>
          </p:cNvPr>
          <p:cNvSpPr txBox="1"/>
          <p:nvPr/>
        </p:nvSpPr>
        <p:spPr>
          <a:xfrm>
            <a:off x="1437504" y="1979657"/>
            <a:ext cx="2767914" cy="646331"/>
          </a:xfrm>
          <a:prstGeom prst="rect">
            <a:avLst/>
          </a:prstGeom>
          <a:noFill/>
        </p:spPr>
        <p:txBody>
          <a:bodyPr wrap="square" rtlCol="0">
            <a:spAutoFit/>
          </a:bodyPr>
          <a:lstStyle/>
          <a:p>
            <a:r>
              <a:rPr kumimoji="1" lang="en-US" altLang="zh-CN" dirty="0"/>
              <a:t>2.</a:t>
            </a:r>
            <a:r>
              <a:rPr kumimoji="1" lang="zh-CN" altLang="en-US" dirty="0"/>
              <a:t>加强透视（教学性的需要比现实中的夸张一些）</a:t>
            </a:r>
          </a:p>
        </p:txBody>
      </p:sp>
    </p:spTree>
    <p:extLst>
      <p:ext uri="{BB962C8B-B14F-4D97-AF65-F5344CB8AC3E}">
        <p14:creationId xmlns:p14="http://schemas.microsoft.com/office/powerpoint/2010/main" val="3491553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1商品入库">
            <a:extLst>
              <a:ext uri="{FF2B5EF4-FFF2-40B4-BE49-F238E27FC236}">
                <a16:creationId xmlns:a16="http://schemas.microsoft.com/office/drawing/2014/main" id="{A207C905-ED69-8F46-B974-AE187A759EC3}"/>
              </a:ext>
            </a:extLst>
          </p:cNvPr>
          <p:cNvSpPr txBox="1"/>
          <p:nvPr/>
        </p:nvSpPr>
        <p:spPr>
          <a:xfrm>
            <a:off x="4915292" y="1052637"/>
            <a:ext cx="4071675" cy="62421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会议记录</a:t>
            </a:r>
            <a:endParaRPr lang="en-US" altLang="zh-CN" sz="4400" b="0" spc="300" dirty="0"/>
          </a:p>
        </p:txBody>
      </p:sp>
      <p:pic>
        <p:nvPicPr>
          <p:cNvPr id="12" name="图片 11">
            <a:extLst>
              <a:ext uri="{FF2B5EF4-FFF2-40B4-BE49-F238E27FC236}">
                <a16:creationId xmlns:a16="http://schemas.microsoft.com/office/drawing/2014/main" id="{A5F348EF-1C7B-BE49-B1B4-12BD76FF523A}"/>
              </a:ext>
            </a:extLst>
          </p:cNvPr>
          <p:cNvPicPr>
            <a:picLocks noChangeAspect="1"/>
          </p:cNvPicPr>
          <p:nvPr/>
        </p:nvPicPr>
        <p:blipFill>
          <a:blip r:embed="rId3"/>
          <a:stretch>
            <a:fillRect/>
          </a:stretch>
        </p:blipFill>
        <p:spPr>
          <a:xfrm>
            <a:off x="22791" y="2606699"/>
            <a:ext cx="12192000" cy="6793505"/>
          </a:xfrm>
          <a:prstGeom prst="rect">
            <a:avLst/>
          </a:prstGeom>
        </p:spPr>
      </p:pic>
      <p:pic>
        <p:nvPicPr>
          <p:cNvPr id="13" name="图片 12">
            <a:extLst>
              <a:ext uri="{FF2B5EF4-FFF2-40B4-BE49-F238E27FC236}">
                <a16:creationId xmlns:a16="http://schemas.microsoft.com/office/drawing/2014/main" id="{6E79A10D-3CC4-0F4A-B441-8F26FFAC9E0C}"/>
              </a:ext>
            </a:extLst>
          </p:cNvPr>
          <p:cNvPicPr>
            <a:picLocks noChangeAspect="1"/>
          </p:cNvPicPr>
          <p:nvPr/>
        </p:nvPicPr>
        <p:blipFill>
          <a:blip r:embed="rId3"/>
          <a:stretch>
            <a:fillRect/>
          </a:stretch>
        </p:blipFill>
        <p:spPr>
          <a:xfrm>
            <a:off x="0" y="1516453"/>
            <a:ext cx="12192000" cy="6793505"/>
          </a:xfrm>
          <a:prstGeom prst="rect">
            <a:avLst/>
          </a:prstGeom>
        </p:spPr>
      </p:pic>
      <p:pic>
        <p:nvPicPr>
          <p:cNvPr id="14" name="图片 13">
            <a:extLst>
              <a:ext uri="{FF2B5EF4-FFF2-40B4-BE49-F238E27FC236}">
                <a16:creationId xmlns:a16="http://schemas.microsoft.com/office/drawing/2014/main" id="{728EA2D4-E781-9844-AD1D-7DFEBDC047FD}"/>
              </a:ext>
            </a:extLst>
          </p:cNvPr>
          <p:cNvPicPr>
            <a:picLocks noChangeAspect="1"/>
          </p:cNvPicPr>
          <p:nvPr/>
        </p:nvPicPr>
        <p:blipFill>
          <a:blip r:embed="rId3"/>
          <a:stretch>
            <a:fillRect/>
          </a:stretch>
        </p:blipFill>
        <p:spPr>
          <a:xfrm>
            <a:off x="-22791" y="555160"/>
            <a:ext cx="12192000" cy="6793505"/>
          </a:xfrm>
          <a:prstGeom prst="rect">
            <a:avLst/>
          </a:prstGeom>
        </p:spPr>
      </p:pic>
    </p:spTree>
    <p:extLst>
      <p:ext uri="{BB962C8B-B14F-4D97-AF65-F5344CB8AC3E}">
        <p14:creationId xmlns:p14="http://schemas.microsoft.com/office/powerpoint/2010/main" val="195078388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幻灯片编号"/>
          <p:cNvSpPr txBox="1">
            <a:spLocks noGrp="1"/>
          </p:cNvSpPr>
          <p:nvPr>
            <p:ph type="sldNum" sz="quarter" idx="2"/>
          </p:nvPr>
        </p:nvSpPr>
        <p:spPr>
          <a:xfrm>
            <a:off x="11006571" y="464934"/>
            <a:ext cx="621137" cy="2300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r>
              <a:rPr lang="en-US" altLang="zh-CN" dirty="0"/>
              <a:t>31</a:t>
            </a:r>
            <a:endParaRPr dirty="0"/>
          </a:p>
        </p:txBody>
      </p:sp>
      <p:sp>
        <p:nvSpPr>
          <p:cNvPr id="597" name="TRUSTED BY"/>
          <p:cNvSpPr txBox="1"/>
          <p:nvPr/>
        </p:nvSpPr>
        <p:spPr>
          <a:xfrm>
            <a:off x="3416679" y="695003"/>
            <a:ext cx="5361817" cy="600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绩效评价</a:t>
            </a:r>
            <a:endParaRPr sz="3300" spc="300" dirty="0"/>
          </a:p>
        </p:txBody>
      </p:sp>
      <p:sp>
        <p:nvSpPr>
          <p:cNvPr id="598" name="YOU CAN WRITE HERE"/>
          <p:cNvSpPr txBox="1"/>
          <p:nvPr/>
        </p:nvSpPr>
        <p:spPr>
          <a:xfrm>
            <a:off x="4530613" y="464934"/>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US" sz="800" spc="600" dirty="0"/>
              <a:t>Team member</a:t>
            </a:r>
            <a:endParaRPr sz="800" spc="600" dirty="0"/>
          </a:p>
        </p:txBody>
      </p:sp>
      <p:sp>
        <p:nvSpPr>
          <p:cNvPr id="599" name="A company is an association or collection of individuals, whether natural persons, legal persons, or a mixture of both. Company members share a common purpose and unite in order to focus."/>
          <p:cNvSpPr txBox="1"/>
          <p:nvPr/>
        </p:nvSpPr>
        <p:spPr>
          <a:xfrm>
            <a:off x="2452051" y="1309793"/>
            <a:ext cx="7329172" cy="4863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sz="900" spc="150" dirty="0"/>
              <a:t>A </a:t>
            </a:r>
            <a:r>
              <a:rPr lang="en-US" altLang="zh-CN" sz="900" spc="150" dirty="0"/>
              <a:t>team</a:t>
            </a:r>
            <a:r>
              <a:rPr sz="900" spc="150" dirty="0"/>
              <a:t> is an association or collection of individuals, whether natural persons, legal persons, or a mixture of both. Company members share a common purpose and unite in order to focus.</a:t>
            </a:r>
          </a:p>
        </p:txBody>
      </p:sp>
      <p:sp>
        <p:nvSpPr>
          <p:cNvPr id="600" name="“"/>
          <p:cNvSpPr txBox="1"/>
          <p:nvPr/>
        </p:nvSpPr>
        <p:spPr>
          <a:xfrm>
            <a:off x="1840248" y="1918658"/>
            <a:ext cx="1411935" cy="1931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1" name="“"/>
          <p:cNvSpPr txBox="1"/>
          <p:nvPr/>
        </p:nvSpPr>
        <p:spPr>
          <a:xfrm>
            <a:off x="5426786" y="1918658"/>
            <a:ext cx="1411935" cy="1931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2" name="“"/>
          <p:cNvSpPr txBox="1"/>
          <p:nvPr/>
        </p:nvSpPr>
        <p:spPr>
          <a:xfrm>
            <a:off x="9158801" y="1933586"/>
            <a:ext cx="1411935" cy="1931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3" name="A company is an association or collection of individuals, whether natural persons, legal persons, or a mixture of both. Company"/>
          <p:cNvSpPr txBox="1"/>
          <p:nvPr/>
        </p:nvSpPr>
        <p:spPr>
          <a:xfrm>
            <a:off x="1274310" y="3286486"/>
            <a:ext cx="2574549" cy="1631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en-US" sz="2000" dirty="0" err="1"/>
              <a:t>PPt</a:t>
            </a:r>
            <a:r>
              <a:rPr lang="zh-CN" altLang="en-US" sz="2000" dirty="0"/>
              <a:t>制作</a:t>
            </a:r>
            <a:endParaRPr lang="en-US" altLang="zh-CN" sz="2000" dirty="0"/>
          </a:p>
          <a:p>
            <a:pPr>
              <a:defRPr sz="3600">
                <a:latin typeface="Lato Light"/>
                <a:ea typeface="Lato Light"/>
                <a:cs typeface="Lato Light"/>
                <a:sym typeface="Lato Light"/>
              </a:defRPr>
            </a:pPr>
            <a:r>
              <a:rPr lang="zh-CN" altLang="en-US" sz="2000" dirty="0"/>
              <a:t>原型制作</a:t>
            </a:r>
            <a:endParaRPr lang="en-US" altLang="zh-CN" sz="2000" dirty="0"/>
          </a:p>
          <a:p>
            <a:pPr>
              <a:defRPr sz="3600">
                <a:latin typeface="Lato Light"/>
                <a:ea typeface="Lato Light"/>
                <a:cs typeface="Lato Light"/>
                <a:sym typeface="Lato Light"/>
              </a:defRPr>
            </a:pPr>
            <a:r>
              <a:rPr lang="zh-CN" altLang="en-US" sz="2000" dirty="0"/>
              <a:t>需求图制作</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87</a:t>
            </a:r>
            <a:r>
              <a:rPr lang="zh-CN" altLang="en-US" sz="2000" dirty="0"/>
              <a:t>（</a:t>
            </a:r>
            <a:r>
              <a:rPr lang="en-US" altLang="zh-CN" sz="2000" dirty="0"/>
              <a:t>100</a:t>
            </a:r>
            <a:r>
              <a:rPr lang="zh-CN" altLang="en-US" sz="2000" dirty="0"/>
              <a:t>）</a:t>
            </a:r>
            <a:endParaRPr lang="en-US" altLang="zh-CN" sz="2000" dirty="0"/>
          </a:p>
        </p:txBody>
      </p:sp>
      <p:sp>
        <p:nvSpPr>
          <p:cNvPr id="604" name="STEVE JOBS…"/>
          <p:cNvSpPr txBox="1"/>
          <p:nvPr/>
        </p:nvSpPr>
        <p:spPr>
          <a:xfrm>
            <a:off x="1992516" y="4892962"/>
            <a:ext cx="1138135" cy="894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许滨麟</a:t>
            </a:r>
            <a:endParaRPr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altLang="zh-CN"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组长</a:t>
            </a:r>
            <a:endParaRPr sz="1200" spc="300" dirty="0">
              <a:latin typeface="Montserrat Light"/>
              <a:ea typeface="Montserrat Light"/>
              <a:cs typeface="Montserrat Light"/>
              <a:sym typeface="Montserrat Light"/>
            </a:endParaRPr>
          </a:p>
        </p:txBody>
      </p:sp>
      <p:sp>
        <p:nvSpPr>
          <p:cNvPr id="605" name="A company is an association or collection of individuals, whether natural persons, legal persons, or a mixture of both. Company"/>
          <p:cNvSpPr txBox="1"/>
          <p:nvPr/>
        </p:nvSpPr>
        <p:spPr>
          <a:xfrm>
            <a:off x="8577492" y="3286485"/>
            <a:ext cx="2574549"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zh-CN" altLang="en-US" sz="2000" dirty="0"/>
              <a:t>人员访谈</a:t>
            </a:r>
            <a:endParaRPr lang="en-US" altLang="zh-CN" sz="2000" dirty="0"/>
          </a:p>
          <a:p>
            <a:pPr>
              <a:defRPr sz="3600">
                <a:latin typeface="Lato Light"/>
                <a:ea typeface="Lato Light"/>
                <a:cs typeface="Lato Light"/>
                <a:sym typeface="Lato Light"/>
              </a:defRPr>
            </a:pPr>
            <a:r>
              <a:rPr lang="zh-CN" altLang="en-US" sz="2000" dirty="0"/>
              <a:t>需求分析</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84</a:t>
            </a:r>
            <a:r>
              <a:rPr lang="zh-CN" altLang="en-US" sz="2000" dirty="0"/>
              <a:t>（</a:t>
            </a:r>
            <a:r>
              <a:rPr lang="en-US" altLang="zh-CN" sz="2000" dirty="0"/>
              <a:t>100</a:t>
            </a:r>
            <a:r>
              <a:rPr lang="zh-CN" altLang="en-US" sz="2000" dirty="0"/>
              <a:t>）</a:t>
            </a:r>
            <a:endParaRPr lang="en-US" altLang="zh-CN" sz="2000" dirty="0"/>
          </a:p>
        </p:txBody>
      </p:sp>
      <p:sp>
        <p:nvSpPr>
          <p:cNvPr id="606" name="STEVE JOBS…"/>
          <p:cNvSpPr txBox="1"/>
          <p:nvPr/>
        </p:nvSpPr>
        <p:spPr>
          <a:xfrm>
            <a:off x="5728653" y="4860824"/>
            <a:ext cx="969045" cy="893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曾潘</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 sz="1200" spc="300" dirty="0">
                <a:latin typeface="Montserrat Light"/>
                <a:ea typeface="Montserrat Light"/>
                <a:cs typeface="Montserrat Light"/>
                <a:sym typeface="Montserrat Light"/>
              </a:rPr>
              <a:t>G18</a:t>
            </a:r>
            <a:r>
              <a:rPr lang="zh-CN" altLang="en" sz="1200" spc="300" dirty="0">
                <a:latin typeface="Montserrat Light"/>
                <a:ea typeface="Montserrat Light"/>
                <a:cs typeface="Montserrat Light"/>
                <a:sym typeface="Montserrat Light"/>
              </a:rPr>
              <a:t>组员</a:t>
            </a:r>
            <a:endParaRPr lang="en" sz="1200" spc="300" dirty="0">
              <a:latin typeface="Montserrat Light"/>
              <a:ea typeface="Montserrat Light"/>
              <a:cs typeface="Montserrat Light"/>
              <a:sym typeface="Montserrat Light"/>
            </a:endParaRPr>
          </a:p>
        </p:txBody>
      </p:sp>
      <p:sp>
        <p:nvSpPr>
          <p:cNvPr id="607" name="A company is an association or collection of individuals, whether natural persons, legal persons, or a mixture of both. Company"/>
          <p:cNvSpPr txBox="1"/>
          <p:nvPr/>
        </p:nvSpPr>
        <p:spPr>
          <a:xfrm>
            <a:off x="4829362" y="3292285"/>
            <a:ext cx="2574549"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en-US" altLang="zh-CN" sz="2000" dirty="0"/>
              <a:t>Word</a:t>
            </a:r>
            <a:r>
              <a:rPr lang="zh-CN" altLang="en-US" sz="2000" dirty="0"/>
              <a:t>制作</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81</a:t>
            </a:r>
            <a:r>
              <a:rPr lang="zh-CN" altLang="en-US" sz="2000" dirty="0"/>
              <a:t>（</a:t>
            </a:r>
            <a:r>
              <a:rPr lang="en-US" altLang="zh-CN" sz="2000" dirty="0"/>
              <a:t>100</a:t>
            </a:r>
            <a:r>
              <a:rPr lang="zh-CN" altLang="en-US" sz="2000" dirty="0"/>
              <a:t>）</a:t>
            </a:r>
            <a:endParaRPr lang="en-US" altLang="zh-CN" sz="2000" dirty="0"/>
          </a:p>
        </p:txBody>
      </p:sp>
      <p:sp>
        <p:nvSpPr>
          <p:cNvPr id="608" name="STEVE JOBS…"/>
          <p:cNvSpPr txBox="1"/>
          <p:nvPr/>
        </p:nvSpPr>
        <p:spPr>
          <a:xfrm>
            <a:off x="9295700" y="4859989"/>
            <a:ext cx="1138135" cy="894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潘明琦</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组员 </a:t>
            </a:r>
            <a:endParaRPr sz="1200" spc="300" dirty="0">
              <a:latin typeface="Montserrat Light"/>
              <a:ea typeface="Montserrat Light"/>
              <a:cs typeface="Montserrat Light"/>
              <a:sym typeface="Montserrat Light"/>
            </a:endParaRPr>
          </a:p>
        </p:txBody>
      </p:sp>
    </p:spTree>
    <p:extLst>
      <p:ext uri="{BB962C8B-B14F-4D97-AF65-F5344CB8AC3E}">
        <p14:creationId xmlns:p14="http://schemas.microsoft.com/office/powerpoint/2010/main" val="226602915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29</a:t>
            </a:fld>
            <a:endParaRPr/>
          </a:p>
        </p:txBody>
      </p:sp>
      <p:sp>
        <p:nvSpPr>
          <p:cNvPr id="1237" name="AWESOME"/>
          <p:cNvSpPr txBox="1"/>
          <p:nvPr/>
        </p:nvSpPr>
        <p:spPr>
          <a:xfrm>
            <a:off x="4816465" y="5769826"/>
            <a:ext cx="1907708" cy="299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nSpc>
                <a:spcPct val="150000"/>
              </a:lnSpc>
              <a:defRPr sz="20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endParaRPr sz="1000" spc="300" dirty="0"/>
          </a:p>
        </p:txBody>
      </p:sp>
      <p:sp>
        <p:nvSpPr>
          <p:cNvPr id="1241" name="GRAPHIC CHART"/>
          <p:cNvSpPr txBox="1"/>
          <p:nvPr/>
        </p:nvSpPr>
        <p:spPr>
          <a:xfrm>
            <a:off x="447499" y="1090275"/>
            <a:ext cx="7226047" cy="1800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参考资料</a:t>
            </a:r>
            <a:endParaRPr lang="en-US" altLang="zh-CN" sz="330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33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1.</a:t>
            </a:r>
            <a:r>
              <a:rPr lang="zh-CN" altLang="en-US" sz="1100" spc="300" dirty="0">
                <a:solidFill>
                  <a:schemeClr val="tx1"/>
                </a:solidFill>
              </a:rPr>
              <a:t>张海藩，牟永敏</a:t>
            </a:r>
            <a:r>
              <a:rPr lang="en-US" altLang="zh-CN" sz="1100" spc="300" dirty="0">
                <a:solidFill>
                  <a:schemeClr val="tx1"/>
                </a:solidFill>
              </a:rPr>
              <a:t>.</a:t>
            </a:r>
            <a:r>
              <a:rPr lang="zh-CN" altLang="en-US" sz="1100" spc="300" dirty="0">
                <a:solidFill>
                  <a:schemeClr val="tx1"/>
                </a:solidFill>
              </a:rPr>
              <a:t>软件工程导论（第六版）北京：清华大学出版社，</a:t>
            </a:r>
            <a:r>
              <a:rPr lang="en-US" altLang="zh-CN" sz="1100" spc="300" dirty="0">
                <a:solidFill>
                  <a:schemeClr val="tx1"/>
                </a:solidFill>
              </a:rPr>
              <a:t>2013</a:t>
            </a:r>
          </a:p>
          <a:p>
            <a:pPr>
              <a:defRPr sz="3600" spc="0">
                <a:solidFill>
                  <a:srgbClr val="7F7F7F"/>
                </a:solidFill>
                <a:uFill>
                  <a:solidFill>
                    <a:srgbClr val="7F7F7F"/>
                  </a:solidFill>
                </a:uFill>
                <a:latin typeface="Lato Light"/>
                <a:ea typeface="Lato Light"/>
                <a:cs typeface="Lato Light"/>
                <a:sym typeface="Lato Light"/>
              </a:defRPr>
            </a:pPr>
            <a:endParaRPr lang="en-US" altLang="zh-CN" sz="11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2.</a:t>
            </a:r>
            <a:r>
              <a:rPr lang="zh-CN" altLang="en-US" sz="1100" spc="300" dirty="0">
                <a:solidFill>
                  <a:schemeClr val="tx1"/>
                </a:solidFill>
              </a:rPr>
              <a:t>张海藩，牟永敏</a:t>
            </a:r>
            <a:r>
              <a:rPr lang="en-US" altLang="zh-CN" sz="1100" spc="300" dirty="0">
                <a:solidFill>
                  <a:schemeClr val="tx1"/>
                </a:solidFill>
              </a:rPr>
              <a:t>.</a:t>
            </a:r>
            <a:r>
              <a:rPr lang="zh-CN" altLang="en-US" sz="1100" spc="300" dirty="0">
                <a:solidFill>
                  <a:schemeClr val="tx1"/>
                </a:solidFill>
              </a:rPr>
              <a:t>软件工程导论 学习辅导（第六版）北京：清华大学出版社，</a:t>
            </a:r>
            <a:r>
              <a:rPr lang="en-US" altLang="zh-CN" sz="1100" spc="300" dirty="0">
                <a:solidFill>
                  <a:schemeClr val="tx1"/>
                </a:solidFill>
              </a:rPr>
              <a:t>2013</a:t>
            </a:r>
          </a:p>
          <a:p>
            <a:pPr>
              <a:defRPr sz="3600" spc="0">
                <a:solidFill>
                  <a:srgbClr val="7F7F7F"/>
                </a:solidFill>
                <a:uFill>
                  <a:solidFill>
                    <a:srgbClr val="7F7F7F"/>
                  </a:solidFill>
                </a:uFill>
                <a:latin typeface="Lato Light"/>
                <a:ea typeface="Lato Light"/>
                <a:cs typeface="Lato Light"/>
                <a:sym typeface="Lato Light"/>
              </a:defRPr>
            </a:pPr>
            <a:endParaRPr lang="en-US" altLang="zh-CN" sz="1200" dirty="0">
              <a:solidFill>
                <a:schemeClr val="tx1">
                  <a:lumMod val="95000"/>
                  <a:lumOff val="5000"/>
                </a:schemeClr>
              </a:solidFill>
              <a:sym typeface="Lato Light"/>
            </a:endParaRPr>
          </a:p>
        </p:txBody>
      </p:sp>
      <p:sp>
        <p:nvSpPr>
          <p:cNvPr id="1242" name="YOU CAN WRITE HERE"/>
          <p:cNvSpPr txBox="1"/>
          <p:nvPr/>
        </p:nvSpPr>
        <p:spPr>
          <a:xfrm>
            <a:off x="643685" y="874831"/>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Original</a:t>
            </a:r>
            <a:endParaRPr sz="800" spc="600" dirty="0"/>
          </a:p>
        </p:txBody>
      </p:sp>
      <p:pic>
        <p:nvPicPr>
          <p:cNvPr id="1252" name="elegant-building.jpg" descr="elegant-building.jpg"/>
          <p:cNvPicPr>
            <a:picLocks noChangeAspect="1"/>
          </p:cNvPicPr>
          <p:nvPr/>
        </p:nvPicPr>
        <p:blipFill>
          <a:blip r:embed="rId2">
            <a:extLst/>
          </a:blip>
          <a:srcRect l="24996" r="24996"/>
          <a:stretch>
            <a:fillRect/>
          </a:stretch>
        </p:blipFill>
        <p:spPr>
          <a:xfrm>
            <a:off x="7241059" y="0"/>
            <a:ext cx="4963642" cy="6858000"/>
          </a:xfrm>
          <a:prstGeom prst="rect">
            <a:avLst/>
          </a:prstGeom>
          <a:ln w="12700">
            <a:miter lim="400000"/>
          </a:ln>
        </p:spPr>
      </p:pic>
      <p:sp>
        <p:nvSpPr>
          <p:cNvPr id="21" name="幻灯片编号">
            <a:extLst>
              <a:ext uri="{FF2B5EF4-FFF2-40B4-BE49-F238E27FC236}">
                <a16:creationId xmlns:a16="http://schemas.microsoft.com/office/drawing/2014/main" id="{03185430-0C89-2C41-BC8F-369D8EB92C4F}"/>
              </a:ext>
            </a:extLst>
          </p:cNvPr>
          <p:cNvSpPr txBox="1">
            <a:spLocks/>
          </p:cNvSpPr>
          <p:nvPr/>
        </p:nvSpPr>
        <p:spPr>
          <a:xfrm>
            <a:off x="11120958" y="348553"/>
            <a:ext cx="541872"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r>
              <a:rPr lang="en-US" sz="1600" dirty="0">
                <a:uFill>
                  <a:solidFill>
                    <a:srgbClr val="7F7F7F"/>
                  </a:solidFill>
                </a:uFill>
                <a:latin typeface="+mj-lt"/>
                <a:ea typeface="+mj-ea"/>
                <a:cs typeface="+mj-cs"/>
                <a:sym typeface="Helvetica"/>
              </a:rPr>
              <a:t>32</a:t>
            </a:r>
          </a:p>
        </p:txBody>
      </p:sp>
    </p:spTree>
    <p:extLst>
      <p:ext uri="{BB962C8B-B14F-4D97-AF65-F5344CB8AC3E}">
        <p14:creationId xmlns:p14="http://schemas.microsoft.com/office/powerpoint/2010/main" val="82893473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435301" y="3016515"/>
            <a:ext cx="4071675" cy="82497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任务概述</a:t>
            </a:r>
          </a:p>
        </p:txBody>
      </p:sp>
      <p:sp>
        <p:nvSpPr>
          <p:cNvPr id="70" name="CHAPTER 01"/>
          <p:cNvSpPr txBox="1"/>
          <p:nvPr/>
        </p:nvSpPr>
        <p:spPr>
          <a:xfrm>
            <a:off x="4534157" y="2675290"/>
            <a:ext cx="1527662"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6655964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3" name="Urban_View_by_Padurariu_A_wallpaper.jpg" descr="Urban_View_by_Padurariu_A_wallpaper.jpg"/>
          <p:cNvPicPr>
            <a:picLocks noChangeAspect="1"/>
          </p:cNvPicPr>
          <p:nvPr/>
        </p:nvPicPr>
        <p:blipFill>
          <a:blip r:embed="rId2">
            <a:extLst/>
          </a:blip>
          <a:srcRect t="4988" b="4988"/>
          <a:stretch>
            <a:fillRect/>
          </a:stretch>
        </p:blipFill>
        <p:spPr>
          <a:xfrm>
            <a:off x="3174" y="0"/>
            <a:ext cx="12188826" cy="6858000"/>
          </a:xfrm>
          <a:prstGeom prst="rect">
            <a:avLst/>
          </a:prstGeom>
          <a:ln w="12700">
            <a:miter lim="400000"/>
          </a:ln>
        </p:spPr>
      </p:pic>
      <p:sp>
        <p:nvSpPr>
          <p:cNvPr id="3254" name="幻灯片编号"/>
          <p:cNvSpPr txBox="1">
            <a:spLocks noGrp="1"/>
          </p:cNvSpPr>
          <p:nvPr>
            <p:ph type="sldNum" sz="quarter" idx="2"/>
          </p:nvPr>
        </p:nvSpPr>
        <p:spPr>
          <a:xfrm>
            <a:off x="11089173" y="348553"/>
            <a:ext cx="288478"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30</a:t>
            </a:fld>
            <a:endParaRPr/>
          </a:p>
        </p:txBody>
      </p:sp>
      <p:sp>
        <p:nvSpPr>
          <p:cNvPr id="3255" name="矩形"/>
          <p:cNvSpPr/>
          <p:nvPr/>
        </p:nvSpPr>
        <p:spPr>
          <a:xfrm>
            <a:off x="-7938" y="0"/>
            <a:ext cx="12207875" cy="6858000"/>
          </a:xfrm>
          <a:prstGeom prst="rect">
            <a:avLst/>
          </a:prstGeom>
          <a:solidFill>
            <a:srgbClr val="000000">
              <a:alpha val="68000"/>
            </a:srgbClr>
          </a:solidFill>
          <a:ln w="12700">
            <a:miter lim="400000"/>
          </a:ln>
        </p:spPr>
        <p:txBody>
          <a:bodyPr lIns="22860" rIns="22860" anchor="ctr"/>
          <a:lstStyle/>
          <a:p>
            <a:pPr algn="ctr">
              <a:defRPr sz="4800">
                <a:solidFill>
                  <a:srgbClr val="FFFFFF"/>
                </a:solidFill>
                <a:uFill>
                  <a:solidFill>
                    <a:srgbClr val="FFFFFF"/>
                  </a:solidFill>
                </a:uFill>
                <a:latin typeface="Montserrat Light"/>
                <a:ea typeface="Montserrat Light"/>
                <a:cs typeface="Montserrat Light"/>
                <a:sym typeface="Montserrat Light"/>
              </a:defRPr>
            </a:pPr>
            <a:endParaRPr sz="2400"/>
          </a:p>
        </p:txBody>
      </p:sp>
      <p:sp>
        <p:nvSpPr>
          <p:cNvPr id="3256" name="Get in Touch"/>
          <p:cNvSpPr txBox="1"/>
          <p:nvPr/>
        </p:nvSpPr>
        <p:spPr>
          <a:xfrm>
            <a:off x="2226295" y="2206935"/>
            <a:ext cx="7555198" cy="1569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8800" b="1">
                <a:solidFill>
                  <a:srgbClr val="FFFFFF"/>
                </a:solidFill>
                <a:uFill>
                  <a:solidFill>
                    <a:srgbClr val="FFFFFF"/>
                  </a:solidFill>
                </a:uFill>
                <a:latin typeface="Montserrat Semi"/>
                <a:ea typeface="Montserrat Semi"/>
                <a:cs typeface="Montserrat Semi"/>
                <a:sym typeface="Montserrat Semi"/>
              </a:defRPr>
            </a:lvl1pPr>
          </a:lstStyle>
          <a:p>
            <a:pPr>
              <a:defRPr sz="3600" b="0">
                <a:solidFill>
                  <a:srgbClr val="7F7F7F"/>
                </a:solidFill>
                <a:uFill>
                  <a:solidFill>
                    <a:srgbClr val="7F7F7F"/>
                  </a:solidFill>
                </a:uFill>
                <a:latin typeface="Lato Light"/>
                <a:ea typeface="Lato Light"/>
                <a:cs typeface="Lato Light"/>
                <a:sym typeface="Lato Light"/>
              </a:defRPr>
            </a:pPr>
            <a:r>
              <a:rPr lang="en-US" sz="9600" dirty="0">
                <a:solidFill>
                  <a:schemeClr val="bg1"/>
                </a:solidFill>
              </a:rPr>
              <a:t>Q&amp;A</a:t>
            </a:r>
            <a:endParaRPr sz="9600" dirty="0">
              <a:solidFill>
                <a:schemeClr val="bg1"/>
              </a:solidFill>
            </a:endParaRPr>
          </a:p>
        </p:txBody>
      </p:sp>
      <p:sp>
        <p:nvSpPr>
          <p:cNvPr id="3257" name="A company is an association or collection of individuals, whether natural persons, legal persons, or a mixture of both. Company members share a common purpose.…"/>
          <p:cNvSpPr txBox="1"/>
          <p:nvPr/>
        </p:nvSpPr>
        <p:spPr>
          <a:xfrm>
            <a:off x="3486978" y="2269682"/>
            <a:ext cx="5183120" cy="423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lgn="ctr">
              <a:lnSpc>
                <a:spcPct val="150000"/>
              </a:lnSpc>
            </a:pPr>
            <a:endParaRPr sz="1600" dirty="0">
              <a:solidFill>
                <a:srgbClr val="FFFFFF"/>
              </a:solidFill>
              <a:uFill>
                <a:solidFill>
                  <a:srgbClr val="FFFFFF"/>
                </a:solidFill>
              </a:uFill>
              <a:latin typeface="Montserrat"/>
              <a:ea typeface="Montserrat"/>
              <a:cs typeface="Montserrat"/>
              <a:sym typeface="Montserrat"/>
            </a:endParaRPr>
          </a:p>
        </p:txBody>
      </p:sp>
    </p:spTree>
    <p:extLst>
      <p:ext uri="{BB962C8B-B14F-4D97-AF65-F5344CB8AC3E}">
        <p14:creationId xmlns:p14="http://schemas.microsoft.com/office/powerpoint/2010/main" val="235681614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069A7092-347F-F14E-96E4-4C5565785662}"/>
              </a:ext>
            </a:extLst>
          </p:cNvPr>
          <p:cNvPicPr>
            <a:picLocks noChangeAspect="1"/>
          </p:cNvPicPr>
          <p:nvPr/>
        </p:nvPicPr>
        <p:blipFill>
          <a:blip r:embed="rId2"/>
          <a:stretch>
            <a:fillRect/>
          </a:stretch>
        </p:blipFill>
        <p:spPr>
          <a:xfrm>
            <a:off x="8231707" y="2394149"/>
            <a:ext cx="2781300" cy="5626100"/>
          </a:xfrm>
          <a:prstGeom prst="rect">
            <a:avLst/>
          </a:prstGeom>
        </p:spPr>
      </p:pic>
      <p:pic>
        <p:nvPicPr>
          <p:cNvPr id="10" name="图片 9">
            <a:extLst>
              <a:ext uri="{FF2B5EF4-FFF2-40B4-BE49-F238E27FC236}">
                <a16:creationId xmlns:a16="http://schemas.microsoft.com/office/drawing/2014/main" id="{81C8AD05-96EA-1545-A748-98E708F9250E}"/>
              </a:ext>
            </a:extLst>
          </p:cNvPr>
          <p:cNvPicPr>
            <a:picLocks noChangeAspect="1"/>
          </p:cNvPicPr>
          <p:nvPr/>
        </p:nvPicPr>
        <p:blipFill>
          <a:blip r:embed="rId3">
            <a:alphaModFix amt="13000"/>
          </a:blip>
          <a:stretch>
            <a:fillRect/>
          </a:stretch>
        </p:blipFill>
        <p:spPr>
          <a:xfrm>
            <a:off x="-37071" y="-12356"/>
            <a:ext cx="12192000" cy="6858000"/>
          </a:xfrm>
          <a:prstGeom prst="rect">
            <a:avLst/>
          </a:prstGeom>
        </p:spPr>
      </p:pic>
      <p:sp>
        <p:nvSpPr>
          <p:cNvPr id="4" name="文本框 3">
            <a:extLst>
              <a:ext uri="{FF2B5EF4-FFF2-40B4-BE49-F238E27FC236}">
                <a16:creationId xmlns:a16="http://schemas.microsoft.com/office/drawing/2014/main" id="{C4B9643F-2157-3645-9D8E-D2416BB710F2}"/>
              </a:ext>
            </a:extLst>
          </p:cNvPr>
          <p:cNvSpPr txBox="1"/>
          <p:nvPr/>
        </p:nvSpPr>
        <p:spPr>
          <a:xfrm>
            <a:off x="9170879" y="458418"/>
            <a:ext cx="3708971" cy="1815882"/>
          </a:xfrm>
          <a:prstGeom prst="rect">
            <a:avLst/>
          </a:prstGeom>
          <a:noFill/>
        </p:spPr>
        <p:txBody>
          <a:bodyPr wrap="square" rtlCol="0">
            <a:spAutoFit/>
          </a:bodyPr>
          <a:lstStyle/>
          <a:p>
            <a:r>
              <a:rPr kumimoji="1" lang="zh-CN" altLang="en-US" sz="2800" dirty="0">
                <a:latin typeface="PingFang SC Medium" panose="020B0400000000000000" pitchFamily="34" charset="-122"/>
                <a:ea typeface="PingFang SC Medium" panose="020B0400000000000000" pitchFamily="34" charset="-122"/>
              </a:rPr>
              <a:t>在</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移动终端设备</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观察</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立体图形</a:t>
            </a:r>
            <a:endParaRPr kumimoji="1" lang="en-US" altLang="zh-CN" sz="2800" dirty="0">
              <a:latin typeface="PingFang SC Medium" panose="020B0400000000000000" pitchFamily="34" charset="-122"/>
              <a:ea typeface="PingFang SC Medium" panose="020B0400000000000000" pitchFamily="34" charset="-122"/>
            </a:endParaRPr>
          </a:p>
        </p:txBody>
      </p:sp>
      <p:sp>
        <p:nvSpPr>
          <p:cNvPr id="17" name="燕尾形箭头 16">
            <a:extLst>
              <a:ext uri="{FF2B5EF4-FFF2-40B4-BE49-F238E27FC236}">
                <a16:creationId xmlns:a16="http://schemas.microsoft.com/office/drawing/2014/main" id="{104D5E90-FE89-ED4F-8F00-1FB22FF6BB08}"/>
              </a:ext>
            </a:extLst>
          </p:cNvPr>
          <p:cNvSpPr/>
          <p:nvPr/>
        </p:nvSpPr>
        <p:spPr>
          <a:xfrm rot="10800000">
            <a:off x="7873133" y="1378716"/>
            <a:ext cx="1181272" cy="410287"/>
          </a:xfrm>
          <a:prstGeom prst="notched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燕尾形箭头 18">
            <a:extLst>
              <a:ext uri="{FF2B5EF4-FFF2-40B4-BE49-F238E27FC236}">
                <a16:creationId xmlns:a16="http://schemas.microsoft.com/office/drawing/2014/main" id="{A6FAA120-57C6-314F-87A7-64F51175EEE6}"/>
              </a:ext>
            </a:extLst>
          </p:cNvPr>
          <p:cNvSpPr/>
          <p:nvPr/>
        </p:nvSpPr>
        <p:spPr>
          <a:xfrm rot="10800000">
            <a:off x="7897847" y="1814585"/>
            <a:ext cx="1181272" cy="410287"/>
          </a:xfrm>
          <a:prstGeom prst="notchedRight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燕尾形箭头 19">
            <a:extLst>
              <a:ext uri="{FF2B5EF4-FFF2-40B4-BE49-F238E27FC236}">
                <a16:creationId xmlns:a16="http://schemas.microsoft.com/office/drawing/2014/main" id="{7B2EE180-CB74-0C45-B604-B1D7BB480630}"/>
              </a:ext>
            </a:extLst>
          </p:cNvPr>
          <p:cNvSpPr/>
          <p:nvPr/>
        </p:nvSpPr>
        <p:spPr>
          <a:xfrm rot="10800000">
            <a:off x="7873133" y="908490"/>
            <a:ext cx="1181272" cy="410287"/>
          </a:xfrm>
          <a:prstGeom prst="notchedRightArrow">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E5534BD0-E1DF-EA4E-BD9C-2073308A60C2}"/>
              </a:ext>
            </a:extLst>
          </p:cNvPr>
          <p:cNvSpPr txBox="1"/>
          <p:nvPr/>
        </p:nvSpPr>
        <p:spPr>
          <a:xfrm>
            <a:off x="5782931" y="941689"/>
            <a:ext cx="1865902" cy="369332"/>
          </a:xfrm>
          <a:prstGeom prst="rect">
            <a:avLst/>
          </a:prstGeom>
          <a:noFill/>
        </p:spPr>
        <p:txBody>
          <a:bodyPr wrap="square" rtlCol="0">
            <a:spAutoFit/>
          </a:bodyPr>
          <a:lstStyle/>
          <a:p>
            <a:r>
              <a:rPr kumimoji="1" lang="zh-CN" altLang="en-US" dirty="0"/>
              <a:t>便捷性</a:t>
            </a:r>
            <a:r>
              <a:rPr kumimoji="1" lang="en-US" altLang="zh-CN" dirty="0"/>
              <a:t>&amp;</a:t>
            </a:r>
            <a:r>
              <a:rPr kumimoji="1" lang="zh-CN" altLang="en-US" dirty="0"/>
              <a:t>高性能</a:t>
            </a:r>
          </a:p>
        </p:txBody>
      </p:sp>
      <p:sp>
        <p:nvSpPr>
          <p:cNvPr id="25" name="文本框 24">
            <a:extLst>
              <a:ext uri="{FF2B5EF4-FFF2-40B4-BE49-F238E27FC236}">
                <a16:creationId xmlns:a16="http://schemas.microsoft.com/office/drawing/2014/main" id="{AFB436F8-A1A5-C444-8CE2-83760AFE2468}"/>
              </a:ext>
            </a:extLst>
          </p:cNvPr>
          <p:cNvSpPr txBox="1"/>
          <p:nvPr/>
        </p:nvSpPr>
        <p:spPr>
          <a:xfrm>
            <a:off x="4274149" y="1366359"/>
            <a:ext cx="3598984" cy="369332"/>
          </a:xfrm>
          <a:prstGeom prst="rect">
            <a:avLst/>
          </a:prstGeom>
          <a:noFill/>
        </p:spPr>
        <p:txBody>
          <a:bodyPr wrap="square" rtlCol="0">
            <a:spAutoFit/>
          </a:bodyPr>
          <a:lstStyle/>
          <a:p>
            <a:r>
              <a:rPr kumimoji="1" lang="zh-CN" altLang="en-US" dirty="0"/>
              <a:t>动态</a:t>
            </a:r>
            <a:r>
              <a:rPr kumimoji="1" lang="en-US" altLang="zh-CN" dirty="0"/>
              <a:t>360</a:t>
            </a:r>
            <a:r>
              <a:rPr kumimoji="1" lang="zh-CN" altLang="en-US" dirty="0"/>
              <a:t>度观察</a:t>
            </a:r>
            <a:r>
              <a:rPr kumimoji="1" lang="en-US" altLang="zh-CN" dirty="0"/>
              <a:t>&amp;</a:t>
            </a:r>
            <a:r>
              <a:rPr kumimoji="1" lang="zh-CN" altLang="en-US" dirty="0"/>
              <a:t>静态锁定观察</a:t>
            </a:r>
          </a:p>
        </p:txBody>
      </p:sp>
      <p:sp>
        <p:nvSpPr>
          <p:cNvPr id="26" name="文本框 25">
            <a:extLst>
              <a:ext uri="{FF2B5EF4-FFF2-40B4-BE49-F238E27FC236}">
                <a16:creationId xmlns:a16="http://schemas.microsoft.com/office/drawing/2014/main" id="{91D81733-42B6-7947-BCF4-755F4B963B5B}"/>
              </a:ext>
            </a:extLst>
          </p:cNvPr>
          <p:cNvSpPr txBox="1"/>
          <p:nvPr/>
        </p:nvSpPr>
        <p:spPr>
          <a:xfrm>
            <a:off x="6243290" y="1818469"/>
            <a:ext cx="2286000" cy="369332"/>
          </a:xfrm>
          <a:prstGeom prst="rect">
            <a:avLst/>
          </a:prstGeom>
          <a:noFill/>
        </p:spPr>
        <p:txBody>
          <a:bodyPr wrap="square" rtlCol="0">
            <a:spAutoFit/>
          </a:bodyPr>
          <a:lstStyle/>
          <a:p>
            <a:r>
              <a:rPr kumimoji="1" lang="zh-CN" altLang="en-US" dirty="0"/>
              <a:t>阴影</a:t>
            </a:r>
            <a:r>
              <a:rPr kumimoji="1" lang="en-US" altLang="zh-CN" dirty="0"/>
              <a:t>&amp;</a:t>
            </a:r>
            <a:r>
              <a:rPr kumimoji="1" lang="zh-CN" altLang="en-US" dirty="0"/>
              <a:t>透视</a:t>
            </a:r>
          </a:p>
        </p:txBody>
      </p:sp>
    </p:spTree>
    <p:extLst>
      <p:ext uri="{BB962C8B-B14F-4D97-AF65-F5344CB8AC3E}">
        <p14:creationId xmlns:p14="http://schemas.microsoft.com/office/powerpoint/2010/main" val="1452306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3346801-9637-3D44-8307-14013CA89243}"/>
              </a:ext>
            </a:extLst>
          </p:cNvPr>
          <p:cNvPicPr>
            <a:picLocks noChangeAspect="1"/>
          </p:cNvPicPr>
          <p:nvPr/>
        </p:nvPicPr>
        <p:blipFill>
          <a:blip r:embed="rId2">
            <a:alphaModFix amt="20000"/>
          </a:blip>
          <a:stretch>
            <a:fillRect/>
          </a:stretch>
        </p:blipFill>
        <p:spPr>
          <a:xfrm>
            <a:off x="0" y="0"/>
            <a:ext cx="12192000" cy="6858000"/>
          </a:xfrm>
          <a:prstGeom prst="rect">
            <a:avLst/>
          </a:prstGeom>
        </p:spPr>
      </p:pic>
      <p:sp>
        <p:nvSpPr>
          <p:cNvPr id="772"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5</a:t>
            </a:fld>
            <a:endParaRPr/>
          </a:p>
        </p:txBody>
      </p:sp>
      <p:sp>
        <p:nvSpPr>
          <p:cNvPr id="776" name="YOU CAN WRITE HERE"/>
          <p:cNvSpPr txBox="1"/>
          <p:nvPr/>
        </p:nvSpPr>
        <p:spPr>
          <a:xfrm>
            <a:off x="4732974" y="651202"/>
            <a:ext cx="2709619"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800" spc="600" dirty="0">
                <a:solidFill>
                  <a:schemeClr val="tx1">
                    <a:lumMod val="85000"/>
                    <a:lumOff val="15000"/>
                  </a:schemeClr>
                </a:solidFill>
              </a:rPr>
              <a:t>  </a:t>
            </a:r>
            <a:r>
              <a:rPr lang="en-US" altLang="zh-CN" sz="800" spc="600" dirty="0">
                <a:solidFill>
                  <a:schemeClr val="tx1">
                    <a:lumMod val="85000"/>
                    <a:lumOff val="15000"/>
                  </a:schemeClr>
                </a:solidFill>
              </a:rPr>
              <a:t>u</a:t>
            </a:r>
            <a:r>
              <a:rPr lang="en-US" sz="800" spc="600" dirty="0">
                <a:solidFill>
                  <a:schemeClr val="tx1">
                    <a:lumMod val="85000"/>
                    <a:lumOff val="15000"/>
                  </a:schemeClr>
                </a:solidFill>
              </a:rPr>
              <a:t>ser</a:t>
            </a:r>
            <a:r>
              <a:rPr lang="zh-CN" altLang="en-US" sz="800" spc="600" dirty="0">
                <a:solidFill>
                  <a:schemeClr val="tx1">
                    <a:lumMod val="85000"/>
                    <a:lumOff val="15000"/>
                  </a:schemeClr>
                </a:solidFill>
              </a:rPr>
              <a:t>？</a:t>
            </a:r>
            <a:endParaRPr sz="800" spc="600" dirty="0">
              <a:solidFill>
                <a:schemeClr val="tx1">
                  <a:lumMod val="85000"/>
                  <a:lumOff val="15000"/>
                </a:schemeClr>
              </a:solidFill>
            </a:endParaRPr>
          </a:p>
        </p:txBody>
      </p:sp>
      <p:grpSp>
        <p:nvGrpSpPr>
          <p:cNvPr id="30" name="成组">
            <a:extLst>
              <a:ext uri="{FF2B5EF4-FFF2-40B4-BE49-F238E27FC236}">
                <a16:creationId xmlns:a16="http://schemas.microsoft.com/office/drawing/2014/main" id="{61FE2383-1587-654C-887B-247CC6D66A13}"/>
              </a:ext>
            </a:extLst>
          </p:cNvPr>
          <p:cNvGrpSpPr/>
          <p:nvPr/>
        </p:nvGrpSpPr>
        <p:grpSpPr>
          <a:xfrm>
            <a:off x="1236643" y="3605216"/>
            <a:ext cx="2321185" cy="336696"/>
            <a:chOff x="0" y="13059"/>
            <a:chExt cx="3970570" cy="558656"/>
          </a:xfrm>
        </p:grpSpPr>
        <p:sp>
          <p:nvSpPr>
            <p:cNvPr id="3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3FD1C4AA-ACCD-7D4C-A9E1-9A5DE81A63BD}"/>
                </a:ext>
              </a:extLst>
            </p:cNvPr>
            <p:cNvSpPr txBox="1"/>
            <p:nvPr/>
          </p:nvSpPr>
          <p:spPr>
            <a:xfrm>
              <a:off x="639388" y="13059"/>
              <a:ext cx="801694" cy="4200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1</a:t>
              </a:r>
            </a:p>
          </p:txBody>
        </p:sp>
        <p:sp>
          <p:nvSpPr>
            <p:cNvPr id="32" name="YOUR TITLE HERE">
              <a:extLst>
                <a:ext uri="{FF2B5EF4-FFF2-40B4-BE49-F238E27FC236}">
                  <a16:creationId xmlns:a16="http://schemas.microsoft.com/office/drawing/2014/main" id="{1B7C3BE6-1457-5F4D-891B-AABE1FC8EB82}"/>
                </a:ext>
              </a:extLst>
            </p:cNvPr>
            <p:cNvSpPr txBox="1"/>
            <p:nvPr/>
          </p:nvSpPr>
          <p:spPr>
            <a:xfrm>
              <a:off x="974043" y="32528"/>
              <a:ext cx="2996527" cy="4851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需要培养空间感</a:t>
              </a:r>
              <a:endParaRPr lang="en-US" altLang="zh-CN" sz="1600" spc="300" dirty="0"/>
            </a:p>
          </p:txBody>
        </p:sp>
        <p:sp>
          <p:nvSpPr>
            <p:cNvPr id="33" name="形状">
              <a:extLst>
                <a:ext uri="{FF2B5EF4-FFF2-40B4-BE49-F238E27FC236}">
                  <a16:creationId xmlns:a16="http://schemas.microsoft.com/office/drawing/2014/main" id="{04E43501-D48A-E94E-BBB3-1BC56B8135FF}"/>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grpSp>
        <p:nvGrpSpPr>
          <p:cNvPr id="42" name="成组">
            <a:extLst>
              <a:ext uri="{FF2B5EF4-FFF2-40B4-BE49-F238E27FC236}">
                <a16:creationId xmlns:a16="http://schemas.microsoft.com/office/drawing/2014/main" id="{7C7656C2-6334-C848-8E0E-7ECA25B5BADD}"/>
              </a:ext>
            </a:extLst>
          </p:cNvPr>
          <p:cNvGrpSpPr/>
          <p:nvPr/>
        </p:nvGrpSpPr>
        <p:grpSpPr>
          <a:xfrm>
            <a:off x="4686491" y="3592263"/>
            <a:ext cx="3042579" cy="336696"/>
            <a:chOff x="0" y="13059"/>
            <a:chExt cx="5204565" cy="558656"/>
          </a:xfrm>
        </p:grpSpPr>
        <p:sp>
          <p:nvSpPr>
            <p:cNvPr id="43"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B9AF122A-EB39-CC48-A429-72B877AA4A70}"/>
                </a:ext>
              </a:extLst>
            </p:cNvPr>
            <p:cNvSpPr txBox="1"/>
            <p:nvPr/>
          </p:nvSpPr>
          <p:spPr>
            <a:xfrm>
              <a:off x="639388" y="22459"/>
              <a:ext cx="3453350" cy="4200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2</a:t>
              </a:r>
            </a:p>
          </p:txBody>
        </p:sp>
        <p:sp>
          <p:nvSpPr>
            <p:cNvPr id="44" name="YOUR TITLE HERE">
              <a:extLst>
                <a:ext uri="{FF2B5EF4-FFF2-40B4-BE49-F238E27FC236}">
                  <a16:creationId xmlns:a16="http://schemas.microsoft.com/office/drawing/2014/main" id="{1E81B5F8-8412-0741-BE4F-65047F793FF8}"/>
                </a:ext>
              </a:extLst>
            </p:cNvPr>
            <p:cNvSpPr txBox="1"/>
            <p:nvPr/>
          </p:nvSpPr>
          <p:spPr>
            <a:xfrm>
              <a:off x="957663" y="65084"/>
              <a:ext cx="4246902" cy="4851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需要掌握透视的初学者</a:t>
              </a:r>
              <a:endParaRPr lang="en-US" altLang="zh-CN" sz="1600" spc="300" dirty="0"/>
            </a:p>
          </p:txBody>
        </p:sp>
        <p:sp>
          <p:nvSpPr>
            <p:cNvPr id="45" name="形状">
              <a:extLst>
                <a:ext uri="{FF2B5EF4-FFF2-40B4-BE49-F238E27FC236}">
                  <a16:creationId xmlns:a16="http://schemas.microsoft.com/office/drawing/2014/main" id="{86B59A05-751B-CB47-AFC8-29DDB8140AFA}"/>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grpSp>
        <p:nvGrpSpPr>
          <p:cNvPr id="46" name="成组">
            <a:extLst>
              <a:ext uri="{FF2B5EF4-FFF2-40B4-BE49-F238E27FC236}">
                <a16:creationId xmlns:a16="http://schemas.microsoft.com/office/drawing/2014/main" id="{253964E2-3E72-8C47-8634-B9CA92227188}"/>
              </a:ext>
            </a:extLst>
          </p:cNvPr>
          <p:cNvGrpSpPr/>
          <p:nvPr/>
        </p:nvGrpSpPr>
        <p:grpSpPr>
          <a:xfrm>
            <a:off x="8978246" y="3626151"/>
            <a:ext cx="2407565" cy="336696"/>
            <a:chOff x="0" y="13059"/>
            <a:chExt cx="4118327" cy="558656"/>
          </a:xfrm>
        </p:grpSpPr>
        <p:sp>
          <p:nvSpPr>
            <p:cNvPr id="47"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EA10ED8A-4275-214D-8C77-A4B11547A22C}"/>
                </a:ext>
              </a:extLst>
            </p:cNvPr>
            <p:cNvSpPr txBox="1"/>
            <p:nvPr/>
          </p:nvSpPr>
          <p:spPr>
            <a:xfrm>
              <a:off x="664975" y="45615"/>
              <a:ext cx="3453352" cy="4200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3</a:t>
              </a:r>
            </a:p>
          </p:txBody>
        </p:sp>
        <p:sp>
          <p:nvSpPr>
            <p:cNvPr id="48" name="YOUR TITLE HERE">
              <a:extLst>
                <a:ext uri="{FF2B5EF4-FFF2-40B4-BE49-F238E27FC236}">
                  <a16:creationId xmlns:a16="http://schemas.microsoft.com/office/drawing/2014/main" id="{7692F530-1DD1-B14E-B0F5-EEEE2F189F83}"/>
                </a:ext>
              </a:extLst>
            </p:cNvPr>
            <p:cNvSpPr txBox="1"/>
            <p:nvPr/>
          </p:nvSpPr>
          <p:spPr>
            <a:xfrm>
              <a:off x="1063983" y="30348"/>
              <a:ext cx="1746144" cy="4851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潜在人群</a:t>
              </a:r>
              <a:endParaRPr lang="en-US" altLang="zh-CN" sz="1600" spc="300" dirty="0"/>
            </a:p>
          </p:txBody>
        </p:sp>
        <p:sp>
          <p:nvSpPr>
            <p:cNvPr id="49" name="形状">
              <a:extLst>
                <a:ext uri="{FF2B5EF4-FFF2-40B4-BE49-F238E27FC236}">
                  <a16:creationId xmlns:a16="http://schemas.microsoft.com/office/drawing/2014/main" id="{525B6A1B-5818-4E4F-A915-861C431674F9}"/>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sp>
        <p:nvSpPr>
          <p:cNvPr id="54" name="幻灯片编号">
            <a:extLst>
              <a:ext uri="{FF2B5EF4-FFF2-40B4-BE49-F238E27FC236}">
                <a16:creationId xmlns:a16="http://schemas.microsoft.com/office/drawing/2014/main" id="{BA4C346F-0DE2-D64F-BA9E-36147FF75203}"/>
              </a:ext>
            </a:extLst>
          </p:cNvPr>
          <p:cNvSpPr txBox="1">
            <a:spLocks/>
          </p:cNvSpPr>
          <p:nvPr/>
        </p:nvSpPr>
        <p:spPr>
          <a:xfrm>
            <a:off x="11273357" y="5009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fld id="{86CB4B4D-7CA3-9044-876B-883B54F8677D}" type="slidenum">
              <a:rPr lang="en-US" altLang="zh-CN" sz="1600" smtClean="0">
                <a:solidFill>
                  <a:schemeClr val="bg1"/>
                </a:solidFill>
                <a:uFill>
                  <a:solidFill>
                    <a:srgbClr val="7F7F7F"/>
                  </a:solidFill>
                </a:uFill>
                <a:latin typeface="+mj-lt"/>
                <a:ea typeface="+mj-ea"/>
                <a:cs typeface="+mj-cs"/>
                <a:sym typeface="Helvetica"/>
              </a:rPr>
              <a:pPr>
                <a:defRPr sz="1600">
                  <a:uFill>
                    <a:solidFill>
                      <a:srgbClr val="7F7F7F"/>
                    </a:solidFill>
                  </a:uFill>
                  <a:latin typeface="+mj-lt"/>
                  <a:ea typeface="+mj-ea"/>
                  <a:cs typeface="+mj-cs"/>
                  <a:sym typeface="Helvetica"/>
                </a:defRPr>
              </a:pPr>
              <a:t>5</a:t>
            </a:fld>
            <a:endParaRPr lang="zh-CN" altLang="en-US" sz="1600" dirty="0">
              <a:solidFill>
                <a:schemeClr val="bg1"/>
              </a:solidFill>
              <a:uFill>
                <a:solidFill>
                  <a:srgbClr val="7F7F7F"/>
                </a:solidFill>
              </a:uFill>
              <a:latin typeface="+mj-lt"/>
              <a:ea typeface="+mj-ea"/>
              <a:cs typeface="+mj-cs"/>
              <a:sym typeface="Helvetica"/>
            </a:endParaRPr>
          </a:p>
        </p:txBody>
      </p:sp>
      <p:sp>
        <p:nvSpPr>
          <p:cNvPr id="21" name="RESPONSIVE LAYOUT">
            <a:extLst>
              <a:ext uri="{FF2B5EF4-FFF2-40B4-BE49-F238E27FC236}">
                <a16:creationId xmlns:a16="http://schemas.microsoft.com/office/drawing/2014/main" id="{6CE89042-844A-FE4A-A078-CF37E772BF30}"/>
              </a:ext>
            </a:extLst>
          </p:cNvPr>
          <p:cNvSpPr txBox="1"/>
          <p:nvPr/>
        </p:nvSpPr>
        <p:spPr>
          <a:xfrm>
            <a:off x="3040303" y="886173"/>
            <a:ext cx="5897998"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用户人群</a:t>
            </a:r>
            <a:endParaRPr sz="4000" spc="300" dirty="0"/>
          </a:p>
        </p:txBody>
      </p:sp>
    </p:spTree>
    <p:extLst>
      <p:ext uri="{BB962C8B-B14F-4D97-AF65-F5344CB8AC3E}">
        <p14:creationId xmlns:p14="http://schemas.microsoft.com/office/powerpoint/2010/main" val="208454748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063408E-17C8-5643-84D0-5EF7D5FB9B5B}"/>
              </a:ext>
            </a:extLst>
          </p:cNvPr>
          <p:cNvPicPr>
            <a:picLocks noChangeAspect="1"/>
          </p:cNvPicPr>
          <p:nvPr/>
        </p:nvPicPr>
        <p:blipFill>
          <a:blip r:embed="rId2"/>
          <a:stretch>
            <a:fillRect/>
          </a:stretch>
        </p:blipFill>
        <p:spPr>
          <a:xfrm>
            <a:off x="33874" y="98119"/>
            <a:ext cx="12124251" cy="6661762"/>
          </a:xfrm>
          <a:prstGeom prst="rect">
            <a:avLst/>
          </a:prstGeom>
        </p:spPr>
      </p:pic>
      <p:sp>
        <p:nvSpPr>
          <p:cNvPr id="6" name="OUR COMPANY IN THE TIME">
            <a:extLst>
              <a:ext uri="{FF2B5EF4-FFF2-40B4-BE49-F238E27FC236}">
                <a16:creationId xmlns:a16="http://schemas.microsoft.com/office/drawing/2014/main" id="{8A40B6A2-A625-EF46-A199-5C9ECAB2F0C3}"/>
              </a:ext>
            </a:extLst>
          </p:cNvPr>
          <p:cNvSpPr txBox="1"/>
          <p:nvPr/>
        </p:nvSpPr>
        <p:spPr>
          <a:xfrm>
            <a:off x="4808975" y="2644170"/>
            <a:ext cx="3739125"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800" spc="300" dirty="0">
                <a:solidFill>
                  <a:schemeClr val="tx1">
                    <a:lumMod val="95000"/>
                    <a:lumOff val="5000"/>
                  </a:schemeClr>
                </a:solidFill>
              </a:rPr>
              <a:t>假定和约束</a:t>
            </a:r>
            <a:endParaRPr lang="en-US" altLang="zh-CN" sz="4800" spc="300" dirty="0">
              <a:solidFill>
                <a:schemeClr val="tx1">
                  <a:lumMod val="95000"/>
                  <a:lumOff val="5000"/>
                </a:schemeClr>
              </a:solidFill>
            </a:endParaRPr>
          </a:p>
          <a:p>
            <a:pPr>
              <a:defRPr sz="3600" spc="0">
                <a:solidFill>
                  <a:srgbClr val="7F7F7F"/>
                </a:solidFill>
                <a:uFill>
                  <a:solidFill>
                    <a:srgbClr val="7F7F7F"/>
                  </a:solidFill>
                </a:uFill>
                <a:latin typeface="Lato Light"/>
                <a:ea typeface="Lato Light"/>
                <a:cs typeface="Lato Light"/>
                <a:sym typeface="Lato Light"/>
              </a:defRPr>
            </a:pPr>
            <a:r>
              <a:rPr lang="zh-CN" altLang="en-US" sz="4800" spc="300" dirty="0">
                <a:solidFill>
                  <a:schemeClr val="tx1">
                    <a:lumMod val="95000"/>
                    <a:lumOff val="5000"/>
                  </a:schemeClr>
                </a:solidFill>
              </a:rPr>
              <a:t>   </a:t>
            </a:r>
            <a:r>
              <a:rPr lang="en-US" altLang="zh-CN" sz="4800" spc="300" dirty="0">
                <a:solidFill>
                  <a:schemeClr val="tx1">
                    <a:lumMod val="95000"/>
                    <a:lumOff val="5000"/>
                  </a:schemeClr>
                </a:solidFill>
              </a:rPr>
              <a:t>Gantt</a:t>
            </a:r>
            <a:r>
              <a:rPr lang="zh-CN" altLang="en-US" sz="4800" spc="300" dirty="0">
                <a:solidFill>
                  <a:schemeClr val="tx1">
                    <a:lumMod val="95000"/>
                    <a:lumOff val="5000"/>
                  </a:schemeClr>
                </a:solidFill>
              </a:rPr>
              <a:t>图</a:t>
            </a:r>
            <a:endParaRPr sz="4800" spc="300" dirty="0">
              <a:solidFill>
                <a:schemeClr val="tx1">
                  <a:lumMod val="95000"/>
                  <a:lumOff val="5000"/>
                </a:schemeClr>
              </a:solidFill>
            </a:endParaRPr>
          </a:p>
        </p:txBody>
      </p:sp>
    </p:spTree>
    <p:extLst>
      <p:ext uri="{BB962C8B-B14F-4D97-AF65-F5344CB8AC3E}">
        <p14:creationId xmlns:p14="http://schemas.microsoft.com/office/powerpoint/2010/main" val="12651464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grpId="0" nodeType="clickEffect">
                                  <p:stCondLst>
                                    <p:cond delay="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set>
                                      <p:cBhvr>
                                        <p:cTn id="8" dur="1" fill="hold">
                                          <p:stCondLst>
                                            <p:cond delay="499"/>
                                          </p:stCondLst>
                                        </p:cTn>
                                        <p:tgtEl>
                                          <p:spTgt spid="6"/>
                                        </p:tgtEl>
                                        <p:attrNameLst>
                                          <p:attrName>style.visibility</p:attrName>
                                        </p:attrNameLst>
                                      </p:cBhvr>
                                      <p:to>
                                        <p:strVal val="hidden"/>
                                      </p:to>
                                    </p:set>
                                  </p:childTnLst>
                                </p:cTn>
                              </p:par>
                              <p:par>
                                <p:cTn id="9" presetID="2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3189994" y="3016515"/>
            <a:ext cx="5812012" cy="824970"/>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需求规定 </a:t>
            </a:r>
          </a:p>
        </p:txBody>
      </p:sp>
      <p:sp>
        <p:nvSpPr>
          <p:cNvPr id="70" name="CHAPTER 01"/>
          <p:cNvSpPr txBox="1"/>
          <p:nvPr/>
        </p:nvSpPr>
        <p:spPr>
          <a:xfrm>
            <a:off x="3290248" y="2640401"/>
            <a:ext cx="3531417"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Export high-level logic model</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18</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3295379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1EE8372-6F30-5840-A9A9-72A01FB9A4AC}"/>
              </a:ext>
            </a:extLst>
          </p:cNvPr>
          <p:cNvPicPr>
            <a:picLocks noChangeAspect="1"/>
          </p:cNvPicPr>
          <p:nvPr/>
        </p:nvPicPr>
        <p:blipFill>
          <a:blip r:embed="rId2"/>
          <a:stretch>
            <a:fillRect/>
          </a:stretch>
        </p:blipFill>
        <p:spPr>
          <a:xfrm>
            <a:off x="2736676" y="717460"/>
            <a:ext cx="7128885" cy="5423080"/>
          </a:xfrm>
          <a:prstGeom prst="rect">
            <a:avLst/>
          </a:prstGeom>
          <a:effectLst>
            <a:outerShdw blurRad="1079500" dist="50800" dir="7380000" algn="ctr" rotWithShape="0">
              <a:srgbClr val="000000">
                <a:alpha val="39000"/>
              </a:srgbClr>
            </a:outerShdw>
          </a:effectLst>
        </p:spPr>
      </p:pic>
      <p:sp>
        <p:nvSpPr>
          <p:cNvPr id="4" name="1.1商品入库">
            <a:extLst>
              <a:ext uri="{FF2B5EF4-FFF2-40B4-BE49-F238E27FC236}">
                <a16:creationId xmlns:a16="http://schemas.microsoft.com/office/drawing/2014/main" id="{19F7241C-F880-8043-8030-BDBBEDCC69B9}"/>
              </a:ext>
            </a:extLst>
          </p:cNvPr>
          <p:cNvSpPr txBox="1"/>
          <p:nvPr/>
        </p:nvSpPr>
        <p:spPr>
          <a:xfrm>
            <a:off x="5196173" y="2854996"/>
            <a:ext cx="2386156" cy="574004"/>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b="0" spc="300" dirty="0"/>
              <a:t>操作规定</a:t>
            </a:r>
          </a:p>
        </p:txBody>
      </p:sp>
      <p:pic>
        <p:nvPicPr>
          <p:cNvPr id="5" name="图片 4">
            <a:extLst>
              <a:ext uri="{FF2B5EF4-FFF2-40B4-BE49-F238E27FC236}">
                <a16:creationId xmlns:a16="http://schemas.microsoft.com/office/drawing/2014/main" id="{CE01FC37-3223-2746-93C0-495E46EAFBD4}"/>
              </a:ext>
            </a:extLst>
          </p:cNvPr>
          <p:cNvPicPr>
            <a:picLocks noChangeAspect="1"/>
          </p:cNvPicPr>
          <p:nvPr/>
        </p:nvPicPr>
        <p:blipFill>
          <a:blip r:embed="rId3"/>
          <a:stretch>
            <a:fillRect/>
          </a:stretch>
        </p:blipFill>
        <p:spPr>
          <a:xfrm>
            <a:off x="639886" y="254000"/>
            <a:ext cx="3175000" cy="6350000"/>
          </a:xfrm>
          <a:prstGeom prst="rect">
            <a:avLst/>
          </a:prstGeom>
        </p:spPr>
      </p:pic>
      <p:pic>
        <p:nvPicPr>
          <p:cNvPr id="6" name="图片 5">
            <a:extLst>
              <a:ext uri="{FF2B5EF4-FFF2-40B4-BE49-F238E27FC236}">
                <a16:creationId xmlns:a16="http://schemas.microsoft.com/office/drawing/2014/main" id="{78DAD290-F7E7-A341-A2D5-2A0C6554D121}"/>
              </a:ext>
            </a:extLst>
          </p:cNvPr>
          <p:cNvPicPr>
            <a:picLocks noChangeAspect="1"/>
          </p:cNvPicPr>
          <p:nvPr/>
        </p:nvPicPr>
        <p:blipFill>
          <a:blip r:embed="rId4"/>
          <a:stretch>
            <a:fillRect/>
          </a:stretch>
        </p:blipFill>
        <p:spPr>
          <a:xfrm>
            <a:off x="8556729" y="254000"/>
            <a:ext cx="3175000" cy="6350000"/>
          </a:xfrm>
          <a:prstGeom prst="rect">
            <a:avLst/>
          </a:prstGeom>
        </p:spPr>
      </p:pic>
    </p:spTree>
    <p:extLst>
      <p:ext uri="{BB962C8B-B14F-4D97-AF65-F5344CB8AC3E}">
        <p14:creationId xmlns:p14="http://schemas.microsoft.com/office/powerpoint/2010/main" val="297939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SPONSIVE LAYOUT">
            <a:extLst>
              <a:ext uri="{FF2B5EF4-FFF2-40B4-BE49-F238E27FC236}">
                <a16:creationId xmlns:a16="http://schemas.microsoft.com/office/drawing/2014/main" id="{C8CF29EB-3D8F-6449-B18B-9EBD08F2146D}"/>
              </a:ext>
            </a:extLst>
          </p:cNvPr>
          <p:cNvSpPr txBox="1"/>
          <p:nvPr/>
        </p:nvSpPr>
        <p:spPr>
          <a:xfrm>
            <a:off x="3191591" y="402405"/>
            <a:ext cx="5897998"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通用型</a:t>
            </a:r>
            <a:endParaRPr lang="en-US" altLang="zh-CN" sz="400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4000" spc="300" dirty="0"/>
          </a:p>
        </p:txBody>
      </p:sp>
      <p:sp>
        <p:nvSpPr>
          <p:cNvPr id="4" name="右箭头 3">
            <a:extLst>
              <a:ext uri="{FF2B5EF4-FFF2-40B4-BE49-F238E27FC236}">
                <a16:creationId xmlns:a16="http://schemas.microsoft.com/office/drawing/2014/main" id="{8F70727A-D48A-414C-896F-24535D20194A}"/>
              </a:ext>
            </a:extLst>
          </p:cNvPr>
          <p:cNvSpPr/>
          <p:nvPr/>
        </p:nvSpPr>
        <p:spPr>
          <a:xfrm>
            <a:off x="1372512" y="172584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左箭头 4">
            <a:extLst>
              <a:ext uri="{FF2B5EF4-FFF2-40B4-BE49-F238E27FC236}">
                <a16:creationId xmlns:a16="http://schemas.microsoft.com/office/drawing/2014/main" id="{C148D87B-9190-0946-8F73-F001F1287DC8}"/>
              </a:ext>
            </a:extLst>
          </p:cNvPr>
          <p:cNvSpPr/>
          <p:nvPr/>
        </p:nvSpPr>
        <p:spPr>
          <a:xfrm>
            <a:off x="3244261" y="1730416"/>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上箭头 5">
            <a:extLst>
              <a:ext uri="{FF2B5EF4-FFF2-40B4-BE49-F238E27FC236}">
                <a16:creationId xmlns:a16="http://schemas.microsoft.com/office/drawing/2014/main" id="{D211834D-3057-D244-9414-75039255F51F}"/>
              </a:ext>
            </a:extLst>
          </p:cNvPr>
          <p:cNvSpPr/>
          <p:nvPr/>
        </p:nvSpPr>
        <p:spPr>
          <a:xfrm>
            <a:off x="8427187" y="1478956"/>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下箭头 6">
            <a:extLst>
              <a:ext uri="{FF2B5EF4-FFF2-40B4-BE49-F238E27FC236}">
                <a16:creationId xmlns:a16="http://schemas.microsoft.com/office/drawing/2014/main" id="{7CA347E7-8AF9-1841-B554-BFAB1ACF8DB8}"/>
              </a:ext>
            </a:extLst>
          </p:cNvPr>
          <p:cNvSpPr/>
          <p:nvPr/>
        </p:nvSpPr>
        <p:spPr>
          <a:xfrm>
            <a:off x="10221664" y="153725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RESPONSIVE LAYOUT">
            <a:extLst>
              <a:ext uri="{FF2B5EF4-FFF2-40B4-BE49-F238E27FC236}">
                <a16:creationId xmlns:a16="http://schemas.microsoft.com/office/drawing/2014/main" id="{0AEE5407-A0A8-4048-887C-207F03E089E4}"/>
              </a:ext>
            </a:extLst>
          </p:cNvPr>
          <p:cNvSpPr txBox="1"/>
          <p:nvPr/>
        </p:nvSpPr>
        <p:spPr>
          <a:xfrm>
            <a:off x="648143" y="3155820"/>
            <a:ext cx="4903354"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方案一：</a:t>
            </a:r>
            <a:endParaRPr sz="3200" spc="300" dirty="0"/>
          </a:p>
        </p:txBody>
      </p:sp>
      <p:sp>
        <p:nvSpPr>
          <p:cNvPr id="9" name="RESPONSIVE LAYOUT">
            <a:extLst>
              <a:ext uri="{FF2B5EF4-FFF2-40B4-BE49-F238E27FC236}">
                <a16:creationId xmlns:a16="http://schemas.microsoft.com/office/drawing/2014/main" id="{DD96695A-BD7A-3843-99B8-5505872E59B9}"/>
              </a:ext>
            </a:extLst>
          </p:cNvPr>
          <p:cNvSpPr txBox="1"/>
          <p:nvPr/>
        </p:nvSpPr>
        <p:spPr>
          <a:xfrm>
            <a:off x="6640504" y="3155821"/>
            <a:ext cx="5897998"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方案二：</a:t>
            </a:r>
            <a:endParaRPr sz="3200" spc="300" dirty="0"/>
          </a:p>
        </p:txBody>
      </p:sp>
      <p:sp>
        <p:nvSpPr>
          <p:cNvPr id="10"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06DEFA46-1512-E445-8AFC-92C9673F96BE}"/>
              </a:ext>
            </a:extLst>
          </p:cNvPr>
          <p:cNvSpPr txBox="1"/>
          <p:nvPr/>
        </p:nvSpPr>
        <p:spPr>
          <a:xfrm>
            <a:off x="2240037" y="3815330"/>
            <a:ext cx="2513040" cy="2945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方向垂直视角方向</a:t>
            </a:r>
          </a:p>
        </p:txBody>
      </p:sp>
      <p:sp>
        <p:nvSpPr>
          <p:cNvPr id="1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D7DD200B-FB67-F84B-B458-D89F3E14F187}"/>
              </a:ext>
            </a:extLst>
          </p:cNvPr>
          <p:cNvSpPr txBox="1"/>
          <p:nvPr/>
        </p:nvSpPr>
        <p:spPr>
          <a:xfrm>
            <a:off x="8332983" y="3885981"/>
            <a:ext cx="2513040" cy="2945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沿着以中心点与视角连线构成的球面</a:t>
            </a:r>
          </a:p>
        </p:txBody>
      </p:sp>
      <p:sp>
        <p:nvSpPr>
          <p:cNvPr id="14" name="十字箭头标注 13">
            <a:extLst>
              <a:ext uri="{FF2B5EF4-FFF2-40B4-BE49-F238E27FC236}">
                <a16:creationId xmlns:a16="http://schemas.microsoft.com/office/drawing/2014/main" id="{5B2FB5E7-2CDF-ED47-8CBA-2EB499501BC5}"/>
              </a:ext>
            </a:extLst>
          </p:cNvPr>
          <p:cNvSpPr/>
          <p:nvPr/>
        </p:nvSpPr>
        <p:spPr>
          <a:xfrm>
            <a:off x="5532514" y="1389211"/>
            <a:ext cx="1216152" cy="1216152"/>
          </a:xfrm>
          <a:prstGeom prst="quadArrow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25B5811D-7F39-BA42-B650-79B9F84F23B2}"/>
              </a:ext>
            </a:extLst>
          </p:cNvPr>
          <p:cNvPicPr>
            <a:picLocks noChangeAspect="1"/>
          </p:cNvPicPr>
          <p:nvPr/>
        </p:nvPicPr>
        <p:blipFill>
          <a:blip r:embed="rId2"/>
          <a:stretch>
            <a:fillRect/>
          </a:stretch>
        </p:blipFill>
        <p:spPr>
          <a:xfrm>
            <a:off x="4712423" y="1149564"/>
            <a:ext cx="2781300" cy="5626100"/>
          </a:xfrm>
          <a:prstGeom prst="rect">
            <a:avLst/>
          </a:prstGeom>
        </p:spPr>
      </p:pic>
      <p:pic>
        <p:nvPicPr>
          <p:cNvPr id="16" name="图片 15">
            <a:extLst>
              <a:ext uri="{FF2B5EF4-FFF2-40B4-BE49-F238E27FC236}">
                <a16:creationId xmlns:a16="http://schemas.microsoft.com/office/drawing/2014/main" id="{81C83FDA-2FEB-394B-A0D3-CD37BA96F344}"/>
              </a:ext>
            </a:extLst>
          </p:cNvPr>
          <p:cNvPicPr>
            <a:picLocks noChangeAspect="1"/>
          </p:cNvPicPr>
          <p:nvPr/>
        </p:nvPicPr>
        <p:blipFill rotWithShape="1">
          <a:blip r:embed="rId3"/>
          <a:srcRect l="12990" r="7129"/>
          <a:stretch/>
        </p:blipFill>
        <p:spPr>
          <a:xfrm>
            <a:off x="4918407" y="1828800"/>
            <a:ext cx="2384436" cy="4246738"/>
          </a:xfrm>
          <a:prstGeom prst="rect">
            <a:avLst/>
          </a:prstGeom>
        </p:spPr>
      </p:pic>
      <p:pic>
        <p:nvPicPr>
          <p:cNvPr id="18" name="图片 17">
            <a:extLst>
              <a:ext uri="{FF2B5EF4-FFF2-40B4-BE49-F238E27FC236}">
                <a16:creationId xmlns:a16="http://schemas.microsoft.com/office/drawing/2014/main" id="{FC69AE0A-D235-404A-9BA5-BF7858ABDF35}"/>
              </a:ext>
            </a:extLst>
          </p:cNvPr>
          <p:cNvPicPr>
            <a:picLocks noChangeAspect="1"/>
          </p:cNvPicPr>
          <p:nvPr/>
        </p:nvPicPr>
        <p:blipFill>
          <a:blip r:embed="rId4"/>
          <a:stretch>
            <a:fillRect/>
          </a:stretch>
        </p:blipFill>
        <p:spPr>
          <a:xfrm>
            <a:off x="4825525" y="1825892"/>
            <a:ext cx="2513040" cy="4246738"/>
          </a:xfrm>
          <a:prstGeom prst="rect">
            <a:avLst/>
          </a:prstGeom>
        </p:spPr>
      </p:pic>
    </p:spTree>
    <p:extLst>
      <p:ext uri="{BB962C8B-B14F-4D97-AF65-F5344CB8AC3E}">
        <p14:creationId xmlns:p14="http://schemas.microsoft.com/office/powerpoint/2010/main" val="18744636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2000" tmFilter="0, 0; .2, .5; .8, .5; 1, 0"/>
                                        <p:tgtEl>
                                          <p:spTgt spid="5"/>
                                        </p:tgtEl>
                                      </p:cBhvr>
                                    </p:animEffect>
                                    <p:animScale>
                                      <p:cBhvr>
                                        <p:cTn id="10" dur="1000" autoRev="1" fill="hold"/>
                                        <p:tgtEl>
                                          <p:spTgt spid="5"/>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2000" tmFilter="0, 0; .2, .5; .8, .5; 1, 0"/>
                                        <p:tgtEl>
                                          <p:spTgt spid="6"/>
                                        </p:tgtEl>
                                      </p:cBhvr>
                                    </p:animEffect>
                                    <p:animScale>
                                      <p:cBhvr>
                                        <p:cTn id="13" dur="1000" autoRev="1" fill="hold"/>
                                        <p:tgtEl>
                                          <p:spTgt spid="6"/>
                                        </p:tgtEl>
                                      </p:cBhvr>
                                      <p:by x="105000" y="105000"/>
                                    </p:animScale>
                                  </p:childTnLst>
                                </p:cTn>
                              </p:par>
                              <p:par>
                                <p:cTn id="14" presetID="26" presetClass="emph" presetSubtype="0" repeatCount="indefinite" fill="hold" grpId="0" nodeType="withEffect">
                                  <p:stCondLst>
                                    <p:cond delay="0"/>
                                  </p:stCondLst>
                                  <p:childTnLst>
                                    <p:animEffect transition="out" filter="fade">
                                      <p:cBhvr>
                                        <p:cTn id="15" dur="2000" tmFilter="0, 0; .2, .5; .8, .5; 1, 0"/>
                                        <p:tgtEl>
                                          <p:spTgt spid="7"/>
                                        </p:tgtEl>
                                      </p:cBhvr>
                                    </p:animEffect>
                                    <p:animScale>
                                      <p:cBhvr>
                                        <p:cTn id="16" dur="1000" autoRev="1" fill="hold"/>
                                        <p:tgtEl>
                                          <p:spTgt spid="7"/>
                                        </p:tgtEl>
                                      </p:cBhvr>
                                      <p:by x="105000" y="105000"/>
                                    </p:animScale>
                                  </p:childTnLst>
                                </p:cTn>
                              </p:par>
                              <p:par>
                                <p:cTn id="17" presetID="27" presetClass="emph" presetSubtype="0" repeatCount="indefinite" fill="remove" grpId="0" nodeType="withEffect">
                                  <p:stCondLst>
                                    <p:cond delay="0"/>
                                  </p:stCondLst>
                                  <p:childTnLst>
                                    <p:animClr clrSpc="rgb" dir="cw">
                                      <p:cBhvr override="childStyle">
                                        <p:cTn id="18" dur="1000" autoRev="1" fill="remove"/>
                                        <p:tgtEl>
                                          <p:spTgt spid="14"/>
                                        </p:tgtEl>
                                        <p:attrNameLst>
                                          <p:attrName>style.color</p:attrName>
                                        </p:attrNameLst>
                                      </p:cBhvr>
                                      <p:to>
                                        <a:schemeClr val="bg1"/>
                                      </p:to>
                                    </p:animClr>
                                    <p:animClr clrSpc="rgb" dir="cw">
                                      <p:cBhvr>
                                        <p:cTn id="19" dur="1000" autoRev="1" fill="remove"/>
                                        <p:tgtEl>
                                          <p:spTgt spid="14"/>
                                        </p:tgtEl>
                                        <p:attrNameLst>
                                          <p:attrName>fillcolor</p:attrName>
                                        </p:attrNameLst>
                                      </p:cBhvr>
                                      <p:to>
                                        <a:schemeClr val="bg1"/>
                                      </p:to>
                                    </p:animClr>
                                    <p:set>
                                      <p:cBhvr>
                                        <p:cTn id="20" dur="1000" autoRev="1" fill="remove"/>
                                        <p:tgtEl>
                                          <p:spTgt spid="14"/>
                                        </p:tgtEl>
                                        <p:attrNameLst>
                                          <p:attrName>fill.type</p:attrName>
                                        </p:attrNameLst>
                                      </p:cBhvr>
                                      <p:to>
                                        <p:strVal val="solid"/>
                                      </p:to>
                                    </p:set>
                                    <p:set>
                                      <p:cBhvr>
                                        <p:cTn id="21" dur="1000" autoRev="1" fill="remove"/>
                                        <p:tgtEl>
                                          <p:spTgt spid="14"/>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TotalTime>
  <Words>667</Words>
  <Application>Microsoft Macintosh PowerPoint</Application>
  <PresentationFormat>宽屏</PresentationFormat>
  <Paragraphs>160</Paragraphs>
  <Slides>30</Slides>
  <Notes>1</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等线</vt:lpstr>
      <vt:lpstr>等线 Light</vt:lpstr>
      <vt:lpstr>Lato Light</vt:lpstr>
      <vt:lpstr>Montserrat</vt:lpstr>
      <vt:lpstr>Montserrat Light</vt:lpstr>
      <vt:lpstr>Montserrat Semi</vt:lpstr>
      <vt:lpstr>PingFang SC</vt:lpstr>
      <vt:lpstr>PingFang SC Medium</vt:lpstr>
      <vt:lpstr>Arial</vt:lpstr>
      <vt:lpstr>Gill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53</cp:revision>
  <dcterms:created xsi:type="dcterms:W3CDTF">2019-03-30T01:47:45Z</dcterms:created>
  <dcterms:modified xsi:type="dcterms:W3CDTF">2019-04-09T02:55:34Z</dcterms:modified>
</cp:coreProperties>
</file>